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32"/>
  </p:notesMasterIdLst>
  <p:sldIdLst>
    <p:sldId id="260" r:id="rId2"/>
    <p:sldId id="286" r:id="rId3"/>
    <p:sldId id="310" r:id="rId4"/>
    <p:sldId id="298" r:id="rId5"/>
    <p:sldId id="316" r:id="rId6"/>
    <p:sldId id="314" r:id="rId7"/>
    <p:sldId id="299" r:id="rId8"/>
    <p:sldId id="300" r:id="rId9"/>
    <p:sldId id="317" r:id="rId10"/>
    <p:sldId id="301" r:id="rId11"/>
    <p:sldId id="302" r:id="rId12"/>
    <p:sldId id="303" r:id="rId13"/>
    <p:sldId id="304" r:id="rId14"/>
    <p:sldId id="315" r:id="rId15"/>
    <p:sldId id="319" r:id="rId16"/>
    <p:sldId id="320" r:id="rId17"/>
    <p:sldId id="305" r:id="rId18"/>
    <p:sldId id="306" r:id="rId19"/>
    <p:sldId id="307" r:id="rId20"/>
    <p:sldId id="308" r:id="rId21"/>
    <p:sldId id="309" r:id="rId22"/>
    <p:sldId id="311" r:id="rId23"/>
    <p:sldId id="297" r:id="rId24"/>
    <p:sldId id="291" r:id="rId25"/>
    <p:sldId id="313" r:id="rId26"/>
    <p:sldId id="294" r:id="rId27"/>
    <p:sldId id="295" r:id="rId28"/>
    <p:sldId id="296" r:id="rId29"/>
    <p:sldId id="263" r:id="rId30"/>
    <p:sldId id="26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1514"/>
    <a:srgbClr val="000000"/>
    <a:srgbClr val="9523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87"/>
    <p:restoredTop sz="89545"/>
  </p:normalViewPr>
  <p:slideViewPr>
    <p:cSldViewPr snapToGrid="0" snapToObjects="1">
      <p:cViewPr varScale="1">
        <p:scale>
          <a:sx n="120" d="100"/>
          <a:sy n="120" d="100"/>
        </p:scale>
        <p:origin x="1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B4B8B2-AE8E-F94E-9EA5-1767F192DA17}" type="datetimeFigureOut">
              <a:rPr lang="en-US" smtClean="0"/>
              <a:t>10/30/21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BC4902-BD49-F74E-A971-8B1A8F774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78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topic is about decoding the links between ………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C4902-BD49-F74E-A971-8B1A8F7747B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83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analysis,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exposome</a:t>
            </a:r>
            <a:r>
              <a:rPr lang="zh-CN" altLang="en-US" dirty="0"/>
              <a:t> </a:t>
            </a:r>
            <a:r>
              <a:rPr lang="en-US" altLang="zh-CN" dirty="0"/>
              <a:t>has…..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C4902-BD49-F74E-A971-8B1A8F7747B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882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analysis,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exposome</a:t>
            </a:r>
            <a:r>
              <a:rPr lang="zh-CN" altLang="en-US" dirty="0"/>
              <a:t> </a:t>
            </a:r>
            <a:r>
              <a:rPr lang="en-US" altLang="zh-CN" dirty="0"/>
              <a:t>has…..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C4902-BD49-F74E-A971-8B1A8F7747B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79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analysis,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exposome</a:t>
            </a:r>
            <a:r>
              <a:rPr lang="zh-CN" altLang="en-US" dirty="0"/>
              <a:t> </a:t>
            </a:r>
            <a:r>
              <a:rPr lang="en-US" altLang="zh-CN" dirty="0"/>
              <a:t>has…..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C4902-BD49-F74E-A971-8B1A8F7747B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942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analysis,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exposome</a:t>
            </a:r>
            <a:r>
              <a:rPr lang="zh-CN" altLang="en-US" dirty="0"/>
              <a:t> </a:t>
            </a:r>
            <a:r>
              <a:rPr lang="en-US" altLang="zh-CN" dirty="0"/>
              <a:t>has…..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C4902-BD49-F74E-A971-8B1A8F7747B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9654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analysis,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exposome</a:t>
            </a:r>
            <a:r>
              <a:rPr lang="zh-CN" altLang="en-US" dirty="0"/>
              <a:t> </a:t>
            </a:r>
            <a:r>
              <a:rPr lang="en-US" altLang="zh-CN" dirty="0"/>
              <a:t>has…..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C4902-BD49-F74E-A971-8B1A8F7747B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471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analysis,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exposome</a:t>
            </a:r>
            <a:r>
              <a:rPr lang="zh-CN" altLang="en-US" dirty="0"/>
              <a:t> </a:t>
            </a:r>
            <a:r>
              <a:rPr lang="en-US" altLang="zh-CN" dirty="0"/>
              <a:t>has…..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C4902-BD49-F74E-A971-8B1A8F7747B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780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analysis,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exposome</a:t>
            </a:r>
            <a:r>
              <a:rPr lang="zh-CN" altLang="en-US" dirty="0"/>
              <a:t> </a:t>
            </a:r>
            <a:r>
              <a:rPr lang="en-US" altLang="zh-CN" dirty="0"/>
              <a:t>has…..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C4902-BD49-F74E-A971-8B1A8F7747B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618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analysis,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exposome</a:t>
            </a:r>
            <a:r>
              <a:rPr lang="zh-CN" altLang="en-US" dirty="0"/>
              <a:t> </a:t>
            </a:r>
            <a:r>
              <a:rPr lang="en-US" altLang="zh-CN" dirty="0"/>
              <a:t>has…..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C4902-BD49-F74E-A971-8B1A8F7747B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8341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analysis,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exposome</a:t>
            </a:r>
            <a:r>
              <a:rPr lang="zh-CN" altLang="en-US" dirty="0"/>
              <a:t> </a:t>
            </a:r>
            <a:r>
              <a:rPr lang="en-US" altLang="zh-CN" dirty="0"/>
              <a:t>has…..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C4902-BD49-F74E-A971-8B1A8F7747B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997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analysis,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exposome</a:t>
            </a:r>
            <a:r>
              <a:rPr lang="zh-CN" altLang="en-US" dirty="0"/>
              <a:t> </a:t>
            </a:r>
            <a:r>
              <a:rPr lang="en-US" altLang="zh-CN" dirty="0"/>
              <a:t>has…..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C4902-BD49-F74E-A971-8B1A8F7747B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344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analysis,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exposome</a:t>
            </a:r>
            <a:r>
              <a:rPr lang="zh-CN" altLang="en-US" dirty="0"/>
              <a:t> </a:t>
            </a:r>
            <a:r>
              <a:rPr lang="en-US" altLang="zh-CN" dirty="0"/>
              <a:t>has…..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C4902-BD49-F74E-A971-8B1A8F7747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5802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analysis,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exposome</a:t>
            </a:r>
            <a:r>
              <a:rPr lang="zh-CN" altLang="en-US" dirty="0"/>
              <a:t> </a:t>
            </a:r>
            <a:r>
              <a:rPr lang="en-US" altLang="zh-CN" dirty="0"/>
              <a:t>has…..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C4902-BD49-F74E-A971-8B1A8F7747B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2883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analysis,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exposome</a:t>
            </a:r>
            <a:r>
              <a:rPr lang="zh-CN" altLang="en-US" dirty="0"/>
              <a:t> </a:t>
            </a:r>
            <a:r>
              <a:rPr lang="en-US" altLang="zh-CN" dirty="0"/>
              <a:t>has…..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C4902-BD49-F74E-A971-8B1A8F7747B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854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analysis,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exposome</a:t>
            </a:r>
            <a:r>
              <a:rPr lang="zh-CN" altLang="en-US" dirty="0"/>
              <a:t> </a:t>
            </a:r>
            <a:r>
              <a:rPr lang="en-US" altLang="zh-CN" dirty="0"/>
              <a:t>has…..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C4902-BD49-F74E-A971-8B1A8F7747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470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analysis,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exposome</a:t>
            </a:r>
            <a:r>
              <a:rPr lang="zh-CN" altLang="en-US" dirty="0"/>
              <a:t> </a:t>
            </a:r>
            <a:r>
              <a:rPr lang="en-US" altLang="zh-CN" dirty="0"/>
              <a:t>has…..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C4902-BD49-F74E-A971-8B1A8F7747B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663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analysis,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exposome</a:t>
            </a:r>
            <a:r>
              <a:rPr lang="zh-CN" altLang="en-US" dirty="0"/>
              <a:t> </a:t>
            </a:r>
            <a:r>
              <a:rPr lang="en-US" altLang="zh-CN" dirty="0"/>
              <a:t>has…..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C4902-BD49-F74E-A971-8B1A8F7747B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66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analysis,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exposome</a:t>
            </a:r>
            <a:r>
              <a:rPr lang="zh-CN" altLang="en-US" dirty="0"/>
              <a:t> </a:t>
            </a:r>
            <a:r>
              <a:rPr lang="en-US" altLang="zh-CN" dirty="0"/>
              <a:t>has…..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C4902-BD49-F74E-A971-8B1A8F7747B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44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analysis,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exposome</a:t>
            </a:r>
            <a:r>
              <a:rPr lang="zh-CN" altLang="en-US" dirty="0"/>
              <a:t> </a:t>
            </a:r>
            <a:r>
              <a:rPr lang="en-US" altLang="zh-CN" dirty="0"/>
              <a:t>has…..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C4902-BD49-F74E-A971-8B1A8F7747B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907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analysis,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exposome</a:t>
            </a:r>
            <a:r>
              <a:rPr lang="zh-CN" altLang="en-US" dirty="0"/>
              <a:t> </a:t>
            </a:r>
            <a:r>
              <a:rPr lang="en-US" altLang="zh-CN" dirty="0"/>
              <a:t>has…..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C4902-BD49-F74E-A971-8B1A8F7747B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14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analysis,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exposome</a:t>
            </a:r>
            <a:r>
              <a:rPr lang="zh-CN" altLang="en-US" dirty="0"/>
              <a:t> </a:t>
            </a:r>
            <a:r>
              <a:rPr lang="en-US" altLang="zh-CN" dirty="0"/>
              <a:t>has…..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C4902-BD49-F74E-A971-8B1A8F7747B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545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0D32-B2F6-F54D-91DA-AEC484570D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3330A1-5797-F949-BBEC-83B2EE4DF8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35F82-76E3-F948-9318-908B1B05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16E61-B188-DF4E-8F7D-B3E64151C2B6}" type="datetime1">
              <a:rPr lang="en-US" smtClean="0"/>
              <a:t>10/30/21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C0A96-407C-9546-B358-9555C6DF6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C66FE-219A-0A46-950C-8D8BA5479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400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23C43-90CF-714F-9F89-C5CCDFCDD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6904B-14E1-EB4B-80D9-3C87306C1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07001-C9D1-B041-9854-5657AF000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37176-D3C4-B341-A96B-EDABCF97F6C5}" type="datetime1">
              <a:rPr lang="en-US" smtClean="0"/>
              <a:t>10/30/21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B6FC1-F9C5-1F4B-8160-F7FD59A8E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DE9F8-9C49-2E46-94F4-B5D307341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192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1FF7C1-D280-B349-B6C4-99BC55B515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9D04E4-1DD2-F14F-9116-6A8492330F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6D90C-8B02-C044-9D76-5CAC8F6AF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DFD20-F7A7-E640-9FFA-0CC148979A5D}" type="datetime1">
              <a:rPr lang="en-US" smtClean="0"/>
              <a:t>10/30/21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45E6F-AF0B-FB4A-ABF3-0803CC52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7AE74-DC3D-DD40-A7D8-82B5E56B7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086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C1211-AF9C-6746-8B6F-4A8A14F69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2F5A2-B80A-2842-B79E-CA3594303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91804-58D6-1542-B8DE-017785CA4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CDDBB-4AAB-AD4F-A76E-5D2FCDB990AC}" type="datetime1">
              <a:rPr lang="en-US" smtClean="0"/>
              <a:t>10/30/21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8CB3DF-D12B-984F-A0AA-CC57A39C8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4C8B1-335B-7046-9C8D-2B44D170F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963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FED90-17DF-B447-915D-F998887A7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E6E0E6-A84C-E14D-8EDE-5239087BE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88A92-B6CE-EC4A-AE07-4DFC439BB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01445-4A1F-0941-B58E-B98ED6754CE2}" type="datetime1">
              <a:rPr lang="en-US" smtClean="0"/>
              <a:t>10/30/21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4F695-39B4-3546-B9DC-1340CD65F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012DD-1BC2-C747-B53E-003BB2B66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545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05C8D-3964-724D-A298-3DDB098D6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8927F-E553-FD46-B174-33C9982AC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38926D-D0AC-F84C-9AF4-A021FE8497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B409E8-1AC8-E545-AC38-E7EB3E11A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A4BA-DA8B-FC4F-BDF9-AD5A64A12F81}" type="datetime1">
              <a:rPr lang="en-US" smtClean="0"/>
              <a:t>10/30/21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12E17-4D94-3B4C-933E-D64AEA661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B830B-AED9-2047-BCFA-9A117BE62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02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4EA30-1CDF-C24F-9E32-1095FE5F3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E77AB-AA2E-EE4F-88AC-2EF0FAFE2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9B1A4D-6F3F-B949-B8A7-E8418AD9FB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8850B0-9173-8F4A-A076-22A2F87FB9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1655A5-692E-214E-B162-271512AA60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78C20C-F698-1D46-B61B-8D2489531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7C893-9DCD-B04A-8876-9C614BC5AA29}" type="datetime1">
              <a:rPr lang="en-US" smtClean="0"/>
              <a:t>10/30/21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EC5C21-A31E-754B-A2D6-3B512E42E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70C9D6-B90B-B54F-A268-1DACB774F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152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98E35-7EBF-1540-8926-413173530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923964-8752-6B47-ADE1-671B8FB51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BFBA2-7342-0643-B843-DE8C56A48F48}" type="datetime1">
              <a:rPr lang="en-US" smtClean="0"/>
              <a:t>10/30/21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133277-58CE-A445-92FC-1195017DB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2F64ED-5AAB-BD48-A9EB-3C597A244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3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B94B09-0FD5-3146-A526-2E985F373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7703C-D311-044A-B46F-DC0C56A09272}" type="datetime1">
              <a:rPr lang="en-US" smtClean="0"/>
              <a:t>10/30/21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197B33-8670-BB48-B6ED-520BED643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52D68A-751C-6D4E-8183-56E87067C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78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1A851-E008-AE47-8451-666E08048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1B2E0-5C1B-E54F-B140-00C70B7D1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8FCC4F-4F64-924B-B2AD-5282573658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55F4E7-5598-CF42-974B-7CFC6A51A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CFCB8-CFD7-6141-A502-53E550B2EE61}" type="datetime1">
              <a:rPr lang="en-US" smtClean="0"/>
              <a:t>10/30/21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36F220-2AC9-8A43-8E44-7FC96FAFA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03DDDF-9120-6B4B-9ECC-9814EF8FF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85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E1C61-7843-4647-AFCB-577B0DEA2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6DA0E7-D0DC-CB4B-BB00-772982C903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34AB4-74FF-0840-A201-6EDEAC9ED5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1EE2A6-1ADE-474F-AE01-D872EF38C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C5569-61FD-C94E-929F-E00CB93DC985}" type="datetime1">
              <a:rPr lang="en-US" smtClean="0"/>
              <a:t>10/30/21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829701-9123-144A-BE85-43523D28B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FA3C88-3224-0F49-B20E-CD28FB05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85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D399E6-06D6-444E-BC2F-3F516B2F6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EB850D-0451-574A-AABE-C5C189B7F7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1A5B1-393E-C948-A2B7-301C7A680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F67CFB-02B6-D04F-BA21-C9F4352226D7}" type="datetime1">
              <a:rPr lang="en-US" smtClean="0"/>
              <a:t>10/30/21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183A1-D495-E244-8F6C-E073EE7904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BBCB8-F8F6-284D-AA8B-F2B0C62AA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99DEC-5E74-A740-B0BA-9608321BB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231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1.tiff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10" Type="http://schemas.openxmlformats.org/officeDocument/2006/relationships/image" Target="../media/image31.png"/><Relationship Id="rId4" Type="http://schemas.openxmlformats.org/officeDocument/2006/relationships/image" Target="../media/image7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1.tiff"/><Relationship Id="rId7" Type="http://schemas.openxmlformats.org/officeDocument/2006/relationships/image" Target="../media/image3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10" Type="http://schemas.openxmlformats.org/officeDocument/2006/relationships/image" Target="../media/image38.png"/><Relationship Id="rId4" Type="http://schemas.openxmlformats.org/officeDocument/2006/relationships/image" Target="../media/image7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1.tiff"/><Relationship Id="rId7" Type="http://schemas.openxmlformats.org/officeDocument/2006/relationships/image" Target="../media/image3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10" Type="http://schemas.openxmlformats.org/officeDocument/2006/relationships/image" Target="../media/image38.png"/><Relationship Id="rId4" Type="http://schemas.openxmlformats.org/officeDocument/2006/relationships/image" Target="../media/image7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1.tiff"/><Relationship Id="rId7" Type="http://schemas.openxmlformats.org/officeDocument/2006/relationships/image" Target="../media/image40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tiff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tiff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1.tiff"/><Relationship Id="rId7" Type="http://schemas.microsoft.com/office/2007/relationships/hdphoto" Target="../media/hdphoto1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tiff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7.png"/><Relationship Id="rId7" Type="http://schemas.openxmlformats.org/officeDocument/2006/relationships/hyperlink" Target="https://jaspershen.github.io/adaflow/index.html" TargetMode="External"/><Relationship Id="rId12" Type="http://schemas.openxmlformats.org/officeDocument/2006/relationships/image" Target="../media/image61.png"/><Relationship Id="rId2" Type="http://schemas.openxmlformats.org/officeDocument/2006/relationships/image" Target="../media/image11.tiff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jaspershen.github.io/metID/index.html" TargetMode="External"/><Relationship Id="rId11" Type="http://schemas.openxmlformats.org/officeDocument/2006/relationships/image" Target="../media/image60.png"/><Relationship Id="rId5" Type="http://schemas.openxmlformats.org/officeDocument/2006/relationships/hyperlink" Target="https://jaspershen.github.io/metflow2/" TargetMode="External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microsoft.com/office/2007/relationships/hdphoto" Target="../media/hdphoto2.wdp"/><Relationship Id="rId9" Type="http://schemas.openxmlformats.org/officeDocument/2006/relationships/image" Target="../media/image58.png"/><Relationship Id="rId14" Type="http://schemas.openxmlformats.org/officeDocument/2006/relationships/image" Target="../media/image63.tif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microsoft.com/office/2007/relationships/hdphoto" Target="../media/hdphoto2.wdp"/><Relationship Id="rId9" Type="http://schemas.openxmlformats.org/officeDocument/2006/relationships/image" Target="../media/image63.tif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8.png"/><Relationship Id="rId3" Type="http://schemas.openxmlformats.org/officeDocument/2006/relationships/image" Target="../media/image7.png"/><Relationship Id="rId7" Type="http://schemas.openxmlformats.org/officeDocument/2006/relationships/image" Target="../media/image61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image" Target="../media/image11.tiff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70.png"/><Relationship Id="rId10" Type="http://schemas.openxmlformats.org/officeDocument/2006/relationships/image" Target="../media/image64.png"/><Relationship Id="rId4" Type="http://schemas.microsoft.com/office/2007/relationships/hdphoto" Target="../media/hdphoto2.wdp"/><Relationship Id="rId9" Type="http://schemas.openxmlformats.org/officeDocument/2006/relationships/image" Target="../media/image63.tiff"/><Relationship Id="rId1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60.png"/><Relationship Id="rId3" Type="http://schemas.openxmlformats.org/officeDocument/2006/relationships/image" Target="../media/image7.png"/><Relationship Id="rId7" Type="http://schemas.openxmlformats.org/officeDocument/2006/relationships/image" Target="../media/image75.png"/><Relationship Id="rId12" Type="http://schemas.openxmlformats.org/officeDocument/2006/relationships/image" Target="../media/image59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9.jpeg"/><Relationship Id="rId5" Type="http://schemas.openxmlformats.org/officeDocument/2006/relationships/image" Target="../media/image73.png"/><Relationship Id="rId15" Type="http://schemas.openxmlformats.org/officeDocument/2006/relationships/image" Target="../media/image64.png"/><Relationship Id="rId10" Type="http://schemas.openxmlformats.org/officeDocument/2006/relationships/image" Target="../media/image78.png"/><Relationship Id="rId4" Type="http://schemas.microsoft.com/office/2007/relationships/hdphoto" Target="../media/hdphoto2.wdp"/><Relationship Id="rId9" Type="http://schemas.openxmlformats.org/officeDocument/2006/relationships/image" Target="../media/image77.png"/><Relationship Id="rId1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3" Type="http://schemas.openxmlformats.org/officeDocument/2006/relationships/image" Target="../media/image7.png"/><Relationship Id="rId7" Type="http://schemas.openxmlformats.org/officeDocument/2006/relationships/image" Target="../media/image82.jpe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jpeg"/><Relationship Id="rId5" Type="http://schemas.openxmlformats.org/officeDocument/2006/relationships/image" Target="../media/image80.jpeg"/><Relationship Id="rId10" Type="http://schemas.openxmlformats.org/officeDocument/2006/relationships/image" Target="../media/image85.png"/><Relationship Id="rId4" Type="http://schemas.microsoft.com/office/2007/relationships/hdphoto" Target="../media/hdphoto3.wdp"/><Relationship Id="rId9" Type="http://schemas.openxmlformats.org/officeDocument/2006/relationships/image" Target="../media/image8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3" Type="http://schemas.openxmlformats.org/officeDocument/2006/relationships/image" Target="../media/image11.tiff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microsoft.com/office/2007/relationships/hdphoto" Target="../media/hdphoto1.wdp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3" Type="http://schemas.openxmlformats.org/officeDocument/2006/relationships/image" Target="../media/image11.tiff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microsoft.com/office/2007/relationships/hdphoto" Target="../media/hdphoto1.wdp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3" Type="http://schemas.openxmlformats.org/officeDocument/2006/relationships/image" Target="../media/image11.tiff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tiff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0.png"/><Relationship Id="rId3" Type="http://schemas.openxmlformats.org/officeDocument/2006/relationships/image" Target="../media/image11.tiff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microsoft.com/office/2007/relationships/hdphoto" Target="../media/hdphoto1.wdp"/><Relationship Id="rId10" Type="http://schemas.openxmlformats.org/officeDocument/2006/relationships/image" Target="../media/image33.gif"/><Relationship Id="rId4" Type="http://schemas.openxmlformats.org/officeDocument/2006/relationships/image" Target="../media/image7.png"/><Relationship Id="rId9" Type="http://schemas.openxmlformats.org/officeDocument/2006/relationships/image" Target="../media/image32.png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5.png"/><Relationship Id="rId3" Type="http://schemas.openxmlformats.org/officeDocument/2006/relationships/image" Target="../media/image11.tiff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microsoft.com/office/2007/relationships/hdphoto" Target="../media/hdphoto1.wdp"/><Relationship Id="rId10" Type="http://schemas.openxmlformats.org/officeDocument/2006/relationships/image" Target="../media/image33.gif"/><Relationship Id="rId4" Type="http://schemas.openxmlformats.org/officeDocument/2006/relationships/image" Target="../media/image7.png"/><Relationship Id="rId9" Type="http://schemas.openxmlformats.org/officeDocument/2006/relationships/image" Target="../media/image32.png"/><Relationship Id="rId14" Type="http://schemas.openxmlformats.org/officeDocument/2006/relationships/image" Target="../media/image3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ADF7842-DB01-1846-81E4-E1991F35C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210089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7FB68B0-EC93-FC45-AF73-7E0EDAECB915}"/>
              </a:ext>
            </a:extLst>
          </p:cNvPr>
          <p:cNvSpPr/>
          <p:nvPr/>
        </p:nvSpPr>
        <p:spPr>
          <a:xfrm>
            <a:off x="-18088" y="0"/>
            <a:ext cx="12228176" cy="6877664"/>
          </a:xfrm>
          <a:prstGeom prst="rect">
            <a:avLst/>
          </a:prstGeom>
          <a:solidFill>
            <a:srgbClr val="000000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E29AFE-8089-8D46-B3B9-A0B493294262}"/>
              </a:ext>
            </a:extLst>
          </p:cNvPr>
          <p:cNvSpPr txBox="1"/>
          <p:nvPr/>
        </p:nvSpPr>
        <p:spPr>
          <a:xfrm>
            <a:off x="0" y="737357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4"/>
                </a:solidFill>
                <a:latin typeface="Helvetica" pitchFamily="2" charset="0"/>
              </a:rPr>
              <a:t>metID: A R package for Automatable Compound Annotation for LC−MS-based Data</a:t>
            </a:r>
            <a:endParaRPr lang="en-US" sz="4000" b="1" dirty="0">
              <a:solidFill>
                <a:schemeClr val="accent4"/>
              </a:solidFill>
              <a:latin typeface="Helvetica" pitchFamily="2" charset="0"/>
            </a:endParaRPr>
          </a:p>
        </p:txBody>
      </p:sp>
      <p:sp>
        <p:nvSpPr>
          <p:cNvPr id="32" name="Slide Number Placeholder 23">
            <a:extLst>
              <a:ext uri="{FF2B5EF4-FFF2-40B4-BE49-F238E27FC236}">
                <a16:creationId xmlns:a16="http://schemas.microsoft.com/office/drawing/2014/main" id="{DE84B620-E6DB-3A4B-B873-9408464B6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1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0648010-28BF-314F-AF2C-410E4B3F9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65" y="94702"/>
            <a:ext cx="1913694" cy="53107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2E48A38-B5A6-1A4A-B898-956F6202F5FE}"/>
              </a:ext>
            </a:extLst>
          </p:cNvPr>
          <p:cNvSpPr txBox="1"/>
          <p:nvPr/>
        </p:nvSpPr>
        <p:spPr>
          <a:xfrm>
            <a:off x="18087" y="2569219"/>
            <a:ext cx="1217391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Helvetica" pitchFamily="2" charset="0"/>
              </a:rPr>
              <a:t>Xiaotao</a:t>
            </a:r>
            <a:r>
              <a:rPr lang="zh-CN" altLang="en-US" sz="2800" b="1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Helvetica" pitchFamily="2" charset="0"/>
              </a:rPr>
              <a:t>Shen</a:t>
            </a:r>
            <a:r>
              <a:rPr lang="zh-CN" altLang="en-US" sz="2800" b="1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Helvetica" pitchFamily="2" charset="0"/>
              </a:rPr>
              <a:t>PhD</a:t>
            </a:r>
          </a:p>
          <a:p>
            <a:pPr algn="ctr"/>
            <a:endParaRPr lang="en-US" altLang="zh-CN" sz="2800" b="1" dirty="0">
              <a:solidFill>
                <a:schemeClr val="bg1"/>
              </a:solidFill>
              <a:latin typeface="Helvetica" pitchFamily="2" charset="0"/>
            </a:endParaRP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" pitchFamily="2" charset="0"/>
              </a:rPr>
              <a:t>Stanford</a:t>
            </a:r>
            <a:r>
              <a:rPr lang="zh-CN" altLang="en-US" sz="24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" pitchFamily="2" charset="0"/>
              </a:rPr>
              <a:t>School</a:t>
            </a:r>
            <a:r>
              <a:rPr lang="zh-CN" altLang="en-US" sz="24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" pitchFamily="2" charset="0"/>
              </a:rPr>
              <a:t>of</a:t>
            </a:r>
            <a:r>
              <a:rPr lang="zh-CN" altLang="en-US" sz="24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" pitchFamily="2" charset="0"/>
              </a:rPr>
              <a:t>Medicine</a:t>
            </a: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" pitchFamily="2" charset="0"/>
              </a:rPr>
              <a:t>Department</a:t>
            </a:r>
            <a:r>
              <a:rPr lang="zh-CN" altLang="en-US" sz="24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" pitchFamily="2" charset="0"/>
              </a:rPr>
              <a:t>of</a:t>
            </a:r>
            <a:r>
              <a:rPr lang="zh-CN" altLang="en-US" sz="24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" pitchFamily="2" charset="0"/>
              </a:rPr>
              <a:t>Genetics</a:t>
            </a: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" pitchFamily="2" charset="0"/>
              </a:rPr>
              <a:t>Dr.</a:t>
            </a:r>
            <a:r>
              <a:rPr lang="zh-CN" altLang="en-US" sz="24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" pitchFamily="2" charset="0"/>
              </a:rPr>
              <a:t>Snyder</a:t>
            </a:r>
            <a:r>
              <a:rPr lang="zh-CN" altLang="en-US" sz="24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" pitchFamily="2" charset="0"/>
              </a:rPr>
              <a:t>lab</a:t>
            </a:r>
            <a:endParaRPr lang="en-US" sz="24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084E3B0-3F67-D048-991A-65D4C08AE2C1}"/>
              </a:ext>
            </a:extLst>
          </p:cNvPr>
          <p:cNvSpPr txBox="1"/>
          <p:nvPr/>
        </p:nvSpPr>
        <p:spPr>
          <a:xfrm>
            <a:off x="-2" y="4944682"/>
            <a:ext cx="12210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Helvetica" pitchFamily="2" charset="0"/>
              </a:rPr>
              <a:t>November</a:t>
            </a:r>
            <a:r>
              <a:rPr lang="zh-CN" altLang="en-US" sz="20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Helvetica" pitchFamily="2" charset="0"/>
              </a:rPr>
              <a:t>3</a:t>
            </a:r>
            <a:r>
              <a:rPr lang="en-US" altLang="zh-CN" sz="2000" baseline="30000" dirty="0">
                <a:solidFill>
                  <a:schemeClr val="bg1"/>
                </a:solidFill>
                <a:latin typeface="Helvetica" pitchFamily="2" charset="0"/>
              </a:rPr>
              <a:t>th</a:t>
            </a:r>
            <a:r>
              <a:rPr lang="en-US" altLang="zh-CN" sz="2000" dirty="0">
                <a:solidFill>
                  <a:schemeClr val="bg1"/>
                </a:solidFill>
                <a:latin typeface="Helvetica" pitchFamily="2" charset="0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Helvetica" pitchFamily="2" charset="0"/>
              </a:rPr>
              <a:t>2021</a:t>
            </a:r>
            <a:r>
              <a:rPr lang="zh-CN" altLang="en-US" sz="20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Helvetica" pitchFamily="2" charset="0"/>
              </a:rPr>
              <a:t>@</a:t>
            </a:r>
            <a:r>
              <a:rPr lang="zh-CN" altLang="en-US" sz="20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Helvetica" pitchFamily="2" charset="0"/>
              </a:rPr>
              <a:t>Philadelphia ASMS 2021</a:t>
            </a:r>
            <a:endParaRPr lang="en-US" sz="200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4524AE09-9988-E940-A5EE-A61A069C5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4572" y="6169273"/>
            <a:ext cx="443678" cy="44367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DCF2D2C-6D41-C24F-BABD-7AFB645DFD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5401" y="5615509"/>
            <a:ext cx="443678" cy="44367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3C5D17B-C18B-2E48-A860-42995DFAE0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4573" y="5630167"/>
            <a:ext cx="443677" cy="44367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FB0ED23-0258-9246-82B0-55F63961C950}"/>
              </a:ext>
            </a:extLst>
          </p:cNvPr>
          <p:cNvSpPr txBox="1"/>
          <p:nvPr/>
        </p:nvSpPr>
        <p:spPr>
          <a:xfrm>
            <a:off x="3192124" y="5658646"/>
            <a:ext cx="2943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Helvetica" pitchFamily="2" charset="0"/>
              </a:rPr>
              <a:t>shenxt@stanford.edu</a:t>
            </a:r>
            <a:endParaRPr lang="en-US" sz="20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BF112C2-EA04-5448-BCBD-67A717F1800F}"/>
              </a:ext>
            </a:extLst>
          </p:cNvPr>
          <p:cNvSpPr txBox="1"/>
          <p:nvPr/>
        </p:nvSpPr>
        <p:spPr>
          <a:xfrm>
            <a:off x="3192124" y="6208820"/>
            <a:ext cx="1785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Helvetica" pitchFamily="2" charset="0"/>
              </a:rPr>
              <a:t>shenxt.me</a:t>
            </a:r>
            <a:endParaRPr lang="en-US" sz="20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BCDECE-C1A4-E741-9258-ED325E743021}"/>
              </a:ext>
            </a:extLst>
          </p:cNvPr>
          <p:cNvSpPr txBox="1"/>
          <p:nvPr/>
        </p:nvSpPr>
        <p:spPr>
          <a:xfrm>
            <a:off x="6832953" y="5630448"/>
            <a:ext cx="2906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Helvetica" pitchFamily="2" charset="0"/>
              </a:rPr>
              <a:t>@xiaotaoshen1990</a:t>
            </a:r>
            <a:endParaRPr lang="en-US" sz="200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BB1B1D2C-430C-694E-89CE-A25DA9CFA2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7954" y="6159589"/>
            <a:ext cx="498572" cy="498572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E4695A4-58CF-5844-86CD-038BC28D48C1}"/>
              </a:ext>
            </a:extLst>
          </p:cNvPr>
          <p:cNvSpPr txBox="1"/>
          <p:nvPr/>
        </p:nvSpPr>
        <p:spPr>
          <a:xfrm>
            <a:off x="6832953" y="6208820"/>
            <a:ext cx="4909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Helvetica" pitchFamily="2" charset="0"/>
              </a:rPr>
              <a:t>github.com/jaspershen</a:t>
            </a:r>
            <a:endParaRPr lang="en-US" sz="2000" dirty="0">
              <a:solidFill>
                <a:schemeClr val="bg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097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443A23-28E5-8D41-834F-BD060948D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9" y="6430297"/>
            <a:ext cx="2040194" cy="4556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04E920-235C-9E47-BF35-3D80AFA2E5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645" y="114704"/>
            <a:ext cx="330583" cy="3305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5FB09-20B8-D441-9F2D-CB0BC5106263}"/>
              </a:ext>
            </a:extLst>
          </p:cNvPr>
          <p:cNvSpPr txBox="1"/>
          <p:nvPr/>
        </p:nvSpPr>
        <p:spPr>
          <a:xfrm>
            <a:off x="527228" y="49163"/>
            <a:ext cx="11664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8B1514"/>
                </a:solidFill>
                <a:latin typeface="Helvetica" pitchFamily="2" charset="0"/>
              </a:rPr>
              <a:t>Databases Provided in metID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5702183-F15B-2841-8397-3517E2482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CD633224-EC89-C74E-8C94-17D47A8E88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720046"/>
              </p:ext>
            </p:extLst>
          </p:nvPr>
        </p:nvGraphicFramePr>
        <p:xfrm>
          <a:off x="1903475" y="794827"/>
          <a:ext cx="10217407" cy="5457669"/>
        </p:xfrm>
        <a:graphic>
          <a:graphicData uri="http://schemas.openxmlformats.org/drawingml/2006/table">
            <a:tbl>
              <a:tblPr/>
              <a:tblGrid>
                <a:gridCol w="2166576">
                  <a:extLst>
                    <a:ext uri="{9D8B030D-6E8A-4147-A177-3AD203B41FA5}">
                      <a16:colId xmlns:a16="http://schemas.microsoft.com/office/drawing/2014/main" val="3058488032"/>
                    </a:ext>
                  </a:extLst>
                </a:gridCol>
                <a:gridCol w="1598253">
                  <a:extLst>
                    <a:ext uri="{9D8B030D-6E8A-4147-A177-3AD203B41FA5}">
                      <a16:colId xmlns:a16="http://schemas.microsoft.com/office/drawing/2014/main" val="1578123068"/>
                    </a:ext>
                  </a:extLst>
                </a:gridCol>
                <a:gridCol w="1419567">
                  <a:extLst>
                    <a:ext uri="{9D8B030D-6E8A-4147-A177-3AD203B41FA5}">
                      <a16:colId xmlns:a16="http://schemas.microsoft.com/office/drawing/2014/main" val="2647097570"/>
                    </a:ext>
                  </a:extLst>
                </a:gridCol>
                <a:gridCol w="1191245">
                  <a:extLst>
                    <a:ext uri="{9D8B030D-6E8A-4147-A177-3AD203B41FA5}">
                      <a16:colId xmlns:a16="http://schemas.microsoft.com/office/drawing/2014/main" val="320470909"/>
                    </a:ext>
                  </a:extLst>
                </a:gridCol>
                <a:gridCol w="655185">
                  <a:extLst>
                    <a:ext uri="{9D8B030D-6E8A-4147-A177-3AD203B41FA5}">
                      <a16:colId xmlns:a16="http://schemas.microsoft.com/office/drawing/2014/main" val="2001198312"/>
                    </a:ext>
                  </a:extLst>
                </a:gridCol>
                <a:gridCol w="3186581">
                  <a:extLst>
                    <a:ext uri="{9D8B030D-6E8A-4147-A177-3AD203B41FA5}">
                      <a16:colId xmlns:a16="http://schemas.microsoft.com/office/drawing/2014/main" val="3543997365"/>
                    </a:ext>
                  </a:extLst>
                </a:gridCol>
              </a:tblGrid>
              <a:tr h="651963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Database</a:t>
                      </a:r>
                      <a:endParaRPr lang="en-US" b="1" i="0" dirty="0">
                        <a:effectLst/>
                        <a:latin typeface="Helvetica" pitchFamily="2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Compound number</a:t>
                      </a:r>
                      <a:endParaRPr lang="en-US" b="1" i="0" dirty="0">
                        <a:effectLst/>
                        <a:latin typeface="Helvetica" pitchFamily="2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Spectrum number</a:t>
                      </a:r>
                      <a:endParaRPr lang="en-US" b="1" i="0">
                        <a:effectLst/>
                        <a:latin typeface="Helvetica" pitchFamily="2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Information</a:t>
                      </a:r>
                      <a:endParaRPr lang="en-US" b="1" i="0" dirty="0">
                        <a:effectLst/>
                        <a:latin typeface="Helvetica" pitchFamily="2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Level</a:t>
                      </a:r>
                      <a:endParaRPr lang="en-US" b="1" i="0" dirty="0">
                        <a:effectLst/>
                        <a:latin typeface="Helvetica" pitchFamily="2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Source</a:t>
                      </a:r>
                      <a:endParaRPr lang="en-US" b="1" i="0" dirty="0">
                        <a:effectLst/>
                        <a:latin typeface="Helvetica" pitchFamily="2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9976637"/>
                  </a:ext>
                </a:extLst>
              </a:tr>
              <a:tr h="651963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msDatabase_rplc0.0.2</a:t>
                      </a:r>
                      <a:endParaRPr lang="en-US" b="1" i="0">
                        <a:effectLst/>
                        <a:latin typeface="Helvetica" pitchFamily="2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917</a:t>
                      </a:r>
                      <a:endParaRPr lang="en-US" b="1" i="0">
                        <a:effectLst/>
                        <a:latin typeface="Helvetica" pitchFamily="2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2,047</a:t>
                      </a:r>
                      <a:endParaRPr lang="en-US" b="1" i="0">
                        <a:effectLst/>
                        <a:latin typeface="Helvetica" pitchFamily="2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mz/RT/MS</a:t>
                      </a:r>
                      <a:r>
                        <a:rPr lang="en-US" sz="1200" b="1" i="0" u="none" strike="noStrike" baseline="3000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</a:t>
                      </a:r>
                      <a:endParaRPr lang="en-US" b="1" i="0">
                        <a:effectLst/>
                        <a:latin typeface="Helvetica" pitchFamily="2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</a:t>
                      </a:r>
                      <a:endParaRPr lang="en-US" b="1" i="0" dirty="0">
                        <a:effectLst/>
                        <a:latin typeface="Helvetica" pitchFamily="2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Snyde</a:t>
                      </a:r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r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 lab</a:t>
                      </a:r>
                      <a:endParaRPr lang="en-US" b="1" i="0" dirty="0">
                        <a:effectLst/>
                        <a:latin typeface="Helvetica" pitchFamily="2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4161503"/>
                  </a:ext>
                </a:extLst>
              </a:tr>
              <a:tr h="651963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msDatabase_hilic0.0.2</a:t>
                      </a:r>
                      <a:endParaRPr lang="en-US" b="1" i="0">
                        <a:effectLst/>
                        <a:latin typeface="Helvetica" pitchFamily="2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846</a:t>
                      </a:r>
                      <a:endParaRPr lang="en-US" b="1" i="0">
                        <a:effectLst/>
                        <a:latin typeface="Helvetica" pitchFamily="2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2,570</a:t>
                      </a:r>
                      <a:endParaRPr lang="en-US" b="1" i="0">
                        <a:effectLst/>
                        <a:latin typeface="Helvetica" pitchFamily="2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mz/RT/MS</a:t>
                      </a:r>
                      <a:r>
                        <a:rPr lang="en-US" sz="1200" b="1" i="0" u="none" strike="noStrike" baseline="3000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</a:t>
                      </a:r>
                      <a:endParaRPr lang="en-US" b="1" i="0">
                        <a:effectLst/>
                        <a:latin typeface="Helvetica" pitchFamily="2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</a:t>
                      </a:r>
                      <a:endParaRPr lang="en-US" b="1" i="0">
                        <a:effectLst/>
                        <a:latin typeface="Helvetica" pitchFamily="2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Snyder lab</a:t>
                      </a:r>
                      <a:endParaRPr lang="en-US" b="1" i="0" dirty="0">
                        <a:effectLst/>
                        <a:latin typeface="Helvetica" pitchFamily="2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3978913"/>
                  </a:ext>
                </a:extLst>
              </a:tr>
              <a:tr h="651963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hmdbDatabase0.0.2</a:t>
                      </a:r>
                      <a:endParaRPr lang="en-US" b="0" i="0">
                        <a:effectLst/>
                        <a:latin typeface="Helvetica" pitchFamily="2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5,646</a:t>
                      </a:r>
                      <a:endParaRPr lang="en-US" b="0" i="0">
                        <a:effectLst/>
                        <a:latin typeface="Helvetica" pitchFamily="2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22,331</a:t>
                      </a:r>
                      <a:endParaRPr lang="en-US" b="0" i="0">
                        <a:effectLst/>
                        <a:latin typeface="Helvetica" pitchFamily="2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mz/MS</a:t>
                      </a:r>
                      <a:r>
                        <a:rPr lang="en-US" sz="12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</a:t>
                      </a:r>
                      <a:endParaRPr lang="en-US" b="0" i="0">
                        <a:effectLst/>
                        <a:latin typeface="Helvetica" pitchFamily="2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</a:t>
                      </a:r>
                      <a:endParaRPr lang="en-US" b="0" i="0">
                        <a:effectLst/>
                        <a:latin typeface="Helvetica" pitchFamily="2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https://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hmdb.ca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/downloads</a:t>
                      </a:r>
                      <a:endParaRPr lang="en-US" b="0" i="0" dirty="0">
                        <a:effectLst/>
                        <a:latin typeface="Helvetica" pitchFamily="2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851153"/>
                  </a:ext>
                </a:extLst>
              </a:tr>
              <a:tr h="651963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massbankDatabase0.0.2</a:t>
                      </a:r>
                      <a:endParaRPr lang="en-US" b="0" i="0" dirty="0">
                        <a:effectLst/>
                        <a:latin typeface="Helvetica" pitchFamily="2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18,311</a:t>
                      </a:r>
                      <a:endParaRPr lang="en-US" b="0" i="0">
                        <a:effectLst/>
                        <a:latin typeface="Helvetica" pitchFamily="2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91,148</a:t>
                      </a:r>
                      <a:endParaRPr lang="en-US" b="0" i="0">
                        <a:effectLst/>
                        <a:latin typeface="Helvetica" pitchFamily="2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mz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/MS</a:t>
                      </a:r>
                      <a:r>
                        <a:rPr lang="en-US" sz="12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</a:t>
                      </a:r>
                      <a:endParaRPr lang="en-US" b="0" i="0" dirty="0">
                        <a:effectLst/>
                        <a:latin typeface="Helvetica" pitchFamily="2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</a:t>
                      </a:r>
                      <a:endParaRPr lang="en-US" b="0" i="0">
                        <a:effectLst/>
                        <a:latin typeface="Helvetica" pitchFamily="2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https://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massbank.eu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/MassBank</a:t>
                      </a:r>
                      <a:endParaRPr lang="en-US" b="0" i="0" dirty="0">
                        <a:effectLst/>
                        <a:latin typeface="Helvetica" pitchFamily="2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0712880"/>
                  </a:ext>
                </a:extLst>
              </a:tr>
              <a:tr h="651963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monaDatabase0.0.2</a:t>
                      </a:r>
                      <a:endParaRPr lang="en-US" b="0" i="0">
                        <a:effectLst/>
                        <a:latin typeface="Helvetica" pitchFamily="2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19,537</a:t>
                      </a:r>
                      <a:endParaRPr lang="en-US" b="0" i="0">
                        <a:effectLst/>
                        <a:latin typeface="Helvetica" pitchFamily="2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40,315</a:t>
                      </a:r>
                      <a:endParaRPr lang="en-US" b="0" i="0">
                        <a:effectLst/>
                        <a:latin typeface="Helvetica" pitchFamily="2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mz/MS</a:t>
                      </a:r>
                      <a:r>
                        <a:rPr lang="en-US" sz="12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</a:t>
                      </a:r>
                      <a:endParaRPr lang="en-US" b="0" i="0">
                        <a:effectLst/>
                        <a:latin typeface="Helvetica" pitchFamily="2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</a:t>
                      </a:r>
                      <a:endParaRPr lang="en-US" b="0" i="0">
                        <a:effectLst/>
                        <a:latin typeface="Helvetica" pitchFamily="2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https://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mona.fiehnlab.ucdavis.edu</a:t>
                      </a:r>
                      <a:endParaRPr lang="en-US" b="0" i="0" dirty="0">
                        <a:effectLst/>
                        <a:latin typeface="Helvetica" pitchFamily="2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2487599"/>
                  </a:ext>
                </a:extLst>
              </a:tr>
              <a:tr h="651963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orbitrapDatabase0.0.1</a:t>
                      </a:r>
                      <a:r>
                        <a:rPr lang="en-US" sz="12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</a:t>
                      </a:r>
                      <a:endParaRPr lang="en-US" b="0" i="0">
                        <a:effectLst/>
                        <a:latin typeface="Helvetica" pitchFamily="2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8,360</a:t>
                      </a:r>
                      <a:endParaRPr lang="en-US" b="0" i="0">
                        <a:effectLst/>
                        <a:latin typeface="Helvetica" pitchFamily="2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23,227</a:t>
                      </a:r>
                      <a:endParaRPr lang="en-US" b="0" i="0">
                        <a:effectLst/>
                        <a:latin typeface="Helvetica" pitchFamily="2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mz/MS</a:t>
                      </a:r>
                      <a:r>
                        <a:rPr lang="en-US" sz="12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</a:t>
                      </a:r>
                      <a:endParaRPr lang="en-US" b="0" i="0">
                        <a:effectLst/>
                        <a:latin typeface="Helvetica" pitchFamily="2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</a:t>
                      </a:r>
                      <a:endParaRPr lang="en-US" b="0" i="0" dirty="0">
                        <a:effectLst/>
                        <a:latin typeface="Helvetica" pitchFamily="2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https://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mona.fiehnlab.ucdavis.edu</a:t>
                      </a:r>
                      <a:endParaRPr lang="en-US" b="0" i="0" dirty="0">
                        <a:effectLst/>
                        <a:latin typeface="Helvetica" pitchFamily="2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5604454"/>
                  </a:ext>
                </a:extLst>
              </a:tr>
              <a:tr h="893928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fiehn_hilic_database0.0.1</a:t>
                      </a:r>
                      <a:endParaRPr lang="en-US" b="0" i="0">
                        <a:effectLst/>
                        <a:latin typeface="Helvetica" pitchFamily="2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3,042</a:t>
                      </a:r>
                      <a:endParaRPr lang="en-US" b="0" i="0">
                        <a:effectLst/>
                        <a:latin typeface="Helvetica" pitchFamily="2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3,042</a:t>
                      </a:r>
                      <a:endParaRPr lang="en-US" b="0" i="0">
                        <a:effectLst/>
                        <a:latin typeface="Helvetica" pitchFamily="2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mz/MS</a:t>
                      </a:r>
                      <a:r>
                        <a:rPr lang="en-US" sz="12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</a:t>
                      </a:r>
                      <a:endParaRPr lang="en-US" b="0" i="0">
                        <a:effectLst/>
                        <a:latin typeface="Helvetica" pitchFamily="2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</a:t>
                      </a:r>
                      <a:endParaRPr lang="en-US" b="0" i="0">
                        <a:effectLst/>
                        <a:latin typeface="Helvetica" pitchFamily="2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https://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fiehnlab.ucdavis.edu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/staff/kind/publications</a:t>
                      </a:r>
                      <a:endParaRPr lang="en-US" b="0" i="0" dirty="0">
                        <a:effectLst/>
                        <a:latin typeface="Helvetica" pitchFamily="2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9707202"/>
                  </a:ext>
                </a:extLst>
              </a:tr>
            </a:tbl>
          </a:graphicData>
        </a:graphic>
      </p:graphicFrame>
      <p:pic>
        <p:nvPicPr>
          <p:cNvPr id="17" name="Picture 3" descr="Hmdb logo">
            <a:extLst>
              <a:ext uri="{FF2B5EF4-FFF2-40B4-BE49-F238E27FC236}">
                <a16:creationId xmlns:a16="http://schemas.microsoft.com/office/drawing/2014/main" id="{1F1238C0-BC4D-364F-9076-9F365277F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39" y="2664652"/>
            <a:ext cx="992127" cy="66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AutoShape 5">
            <a:extLst>
              <a:ext uri="{FF2B5EF4-FFF2-40B4-BE49-F238E27FC236}">
                <a16:creationId xmlns:a16="http://schemas.microsoft.com/office/drawing/2014/main" id="{2A31F9C6-19D5-6640-BDA2-3D07CBB344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368E856-4BAA-2543-823C-BFCEC033D8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36" y="3598673"/>
            <a:ext cx="1678347" cy="33058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6A3CD80-FEB6-E647-B4B3-3F9C075430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645" y="5607557"/>
            <a:ext cx="1199863" cy="45564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3EAB11F-596A-6749-8B52-C6BA248717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18" y="1828370"/>
            <a:ext cx="1662639" cy="3305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450906D-5D12-F44B-B4D0-2DC46C7A84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128" y="4456647"/>
            <a:ext cx="1290803" cy="63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944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443A23-28E5-8D41-834F-BD060948D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9" y="6430297"/>
            <a:ext cx="2040194" cy="4556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04E920-235C-9E47-BF35-3D80AFA2E5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645" y="114704"/>
            <a:ext cx="330583" cy="3305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5FB09-20B8-D441-9F2D-CB0BC5106263}"/>
              </a:ext>
            </a:extLst>
          </p:cNvPr>
          <p:cNvSpPr txBox="1"/>
          <p:nvPr/>
        </p:nvSpPr>
        <p:spPr>
          <a:xfrm>
            <a:off x="527228" y="49163"/>
            <a:ext cx="11664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8B1514"/>
                </a:solidFill>
                <a:latin typeface="Helvetica" pitchFamily="2" charset="0"/>
              </a:rPr>
              <a:t>Databases Provided in metID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5702183-F15B-2841-8397-3517E2482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83390F1-2D4C-9D46-89ED-F0F78F1D8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586432"/>
              </p:ext>
            </p:extLst>
          </p:nvPr>
        </p:nvGraphicFramePr>
        <p:xfrm>
          <a:off x="1903475" y="794826"/>
          <a:ext cx="10217407" cy="5414790"/>
        </p:xfrm>
        <a:graphic>
          <a:graphicData uri="http://schemas.openxmlformats.org/drawingml/2006/table">
            <a:tbl>
              <a:tblPr/>
              <a:tblGrid>
                <a:gridCol w="2312925">
                  <a:extLst>
                    <a:ext uri="{9D8B030D-6E8A-4147-A177-3AD203B41FA5}">
                      <a16:colId xmlns:a16="http://schemas.microsoft.com/office/drawing/2014/main" val="3058488032"/>
                    </a:ext>
                  </a:extLst>
                </a:gridCol>
                <a:gridCol w="1635760">
                  <a:extLst>
                    <a:ext uri="{9D8B030D-6E8A-4147-A177-3AD203B41FA5}">
                      <a16:colId xmlns:a16="http://schemas.microsoft.com/office/drawing/2014/main" val="1578123068"/>
                    </a:ext>
                  </a:extLst>
                </a:gridCol>
                <a:gridCol w="1605280">
                  <a:extLst>
                    <a:ext uri="{9D8B030D-6E8A-4147-A177-3AD203B41FA5}">
                      <a16:colId xmlns:a16="http://schemas.microsoft.com/office/drawing/2014/main" val="2647097570"/>
                    </a:ext>
                  </a:extLst>
                </a:gridCol>
                <a:gridCol w="1056640">
                  <a:extLst>
                    <a:ext uri="{9D8B030D-6E8A-4147-A177-3AD203B41FA5}">
                      <a16:colId xmlns:a16="http://schemas.microsoft.com/office/drawing/2014/main" val="320470909"/>
                    </a:ext>
                  </a:extLst>
                </a:gridCol>
                <a:gridCol w="680720">
                  <a:extLst>
                    <a:ext uri="{9D8B030D-6E8A-4147-A177-3AD203B41FA5}">
                      <a16:colId xmlns:a16="http://schemas.microsoft.com/office/drawing/2014/main" val="2001198312"/>
                    </a:ext>
                  </a:extLst>
                </a:gridCol>
                <a:gridCol w="2926082">
                  <a:extLst>
                    <a:ext uri="{9D8B030D-6E8A-4147-A177-3AD203B41FA5}">
                      <a16:colId xmlns:a16="http://schemas.microsoft.com/office/drawing/2014/main" val="3543997365"/>
                    </a:ext>
                  </a:extLst>
                </a:gridCol>
              </a:tblGrid>
              <a:tr h="902465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Database</a:t>
                      </a:r>
                      <a:endParaRPr lang="en-US" b="1" i="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Compound number</a:t>
                      </a:r>
                      <a:endParaRPr lang="en-US" b="1" i="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Spectrum number</a:t>
                      </a:r>
                      <a:endParaRPr lang="en-US" b="1" i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Information</a:t>
                      </a:r>
                      <a:endParaRPr lang="en-US" b="1" i="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Level</a:t>
                      </a:r>
                      <a:endParaRPr lang="en-US" b="1" i="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Source</a:t>
                      </a:r>
                      <a:endParaRPr lang="en-US" b="1" i="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9976637"/>
                  </a:ext>
                </a:extLst>
              </a:tr>
              <a:tr h="902465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hmdbMS1Database0.0.1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114,004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mz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https://hmdb.ca/downloads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4161503"/>
                  </a:ext>
                </a:extLst>
              </a:tr>
              <a:tr h="902465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keggMS1Database_1.0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16,409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mz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https://www.genome.jp/kegg/compound/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3978913"/>
                  </a:ext>
                </a:extLst>
              </a:tr>
              <a:tr h="902465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drugbankMS1Database5.1.8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11,174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mz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https://go.drugbank.com/releases/latest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851153"/>
                  </a:ext>
                </a:extLst>
              </a:tr>
              <a:tr h="902465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T3DBMS1Database_1.0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3,533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mz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http://www.t3db.ca/downloads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0712880"/>
                  </a:ext>
                </a:extLst>
              </a:tr>
              <a:tr h="902465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bloodExposomeMS1Database_1.0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65,957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mz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https://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bloodexposome.org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/#/download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2487599"/>
                  </a:ext>
                </a:extLst>
              </a:tr>
            </a:tbl>
          </a:graphicData>
        </a:graphic>
      </p:graphicFrame>
      <p:pic>
        <p:nvPicPr>
          <p:cNvPr id="14" name="Picture 3" descr="Hmdb logo">
            <a:extLst>
              <a:ext uri="{FF2B5EF4-FFF2-40B4-BE49-F238E27FC236}">
                <a16:creationId xmlns:a16="http://schemas.microsoft.com/office/drawing/2014/main" id="{A38C3DA4-AE3D-C34B-9DEF-64475888E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04" y="1725852"/>
            <a:ext cx="992127" cy="66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5">
            <a:extLst>
              <a:ext uri="{FF2B5EF4-FFF2-40B4-BE49-F238E27FC236}">
                <a16:creationId xmlns:a16="http://schemas.microsoft.com/office/drawing/2014/main" id="{21ADBE04-A973-3D45-9CDD-8E351AFB03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" name="Picture 2" descr="KEGG icon">
            <a:extLst>
              <a:ext uri="{FF2B5EF4-FFF2-40B4-BE49-F238E27FC236}">
                <a16:creationId xmlns:a16="http://schemas.microsoft.com/office/drawing/2014/main" id="{0234489B-266D-2C49-A4E4-5D68087DB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51" y="2779182"/>
            <a:ext cx="812800" cy="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23022B-CA71-D048-A1D1-7537CF3EE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72" y="3788537"/>
            <a:ext cx="1748790" cy="3728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5D33CCB-3370-1E4C-9C4B-8DDEA787BD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013" y="4581450"/>
            <a:ext cx="1333500" cy="5207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17905AD-01EB-AB40-8EF8-8742BFF7EA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472" y="5738788"/>
            <a:ext cx="1800860" cy="17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507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443A23-28E5-8D41-834F-BD060948D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9" y="6430297"/>
            <a:ext cx="2040194" cy="4556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04E920-235C-9E47-BF35-3D80AFA2E5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645" y="114704"/>
            <a:ext cx="330583" cy="3305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5FB09-20B8-D441-9F2D-CB0BC5106263}"/>
              </a:ext>
            </a:extLst>
          </p:cNvPr>
          <p:cNvSpPr txBox="1"/>
          <p:nvPr/>
        </p:nvSpPr>
        <p:spPr>
          <a:xfrm>
            <a:off x="527228" y="49163"/>
            <a:ext cx="11664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8B1514"/>
                </a:solidFill>
                <a:latin typeface="Helvetica" pitchFamily="2" charset="0"/>
              </a:rPr>
              <a:t>Databases Provided in metID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5702183-F15B-2841-8397-3517E2482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83390F1-2D4C-9D46-89ED-F0F78F1D8E50}"/>
              </a:ext>
            </a:extLst>
          </p:cNvPr>
          <p:cNvGraphicFramePr>
            <a:graphicFrameLocks noGrp="1"/>
          </p:cNvGraphicFramePr>
          <p:nvPr/>
        </p:nvGraphicFramePr>
        <p:xfrm>
          <a:off x="1903475" y="794826"/>
          <a:ext cx="10217407" cy="5414790"/>
        </p:xfrm>
        <a:graphic>
          <a:graphicData uri="http://schemas.openxmlformats.org/drawingml/2006/table">
            <a:tbl>
              <a:tblPr/>
              <a:tblGrid>
                <a:gridCol w="2312925">
                  <a:extLst>
                    <a:ext uri="{9D8B030D-6E8A-4147-A177-3AD203B41FA5}">
                      <a16:colId xmlns:a16="http://schemas.microsoft.com/office/drawing/2014/main" val="3058488032"/>
                    </a:ext>
                  </a:extLst>
                </a:gridCol>
                <a:gridCol w="1635760">
                  <a:extLst>
                    <a:ext uri="{9D8B030D-6E8A-4147-A177-3AD203B41FA5}">
                      <a16:colId xmlns:a16="http://schemas.microsoft.com/office/drawing/2014/main" val="1578123068"/>
                    </a:ext>
                  </a:extLst>
                </a:gridCol>
                <a:gridCol w="1605280">
                  <a:extLst>
                    <a:ext uri="{9D8B030D-6E8A-4147-A177-3AD203B41FA5}">
                      <a16:colId xmlns:a16="http://schemas.microsoft.com/office/drawing/2014/main" val="2647097570"/>
                    </a:ext>
                  </a:extLst>
                </a:gridCol>
                <a:gridCol w="1056640">
                  <a:extLst>
                    <a:ext uri="{9D8B030D-6E8A-4147-A177-3AD203B41FA5}">
                      <a16:colId xmlns:a16="http://schemas.microsoft.com/office/drawing/2014/main" val="320470909"/>
                    </a:ext>
                  </a:extLst>
                </a:gridCol>
                <a:gridCol w="680720">
                  <a:extLst>
                    <a:ext uri="{9D8B030D-6E8A-4147-A177-3AD203B41FA5}">
                      <a16:colId xmlns:a16="http://schemas.microsoft.com/office/drawing/2014/main" val="2001198312"/>
                    </a:ext>
                  </a:extLst>
                </a:gridCol>
                <a:gridCol w="2926082">
                  <a:extLst>
                    <a:ext uri="{9D8B030D-6E8A-4147-A177-3AD203B41FA5}">
                      <a16:colId xmlns:a16="http://schemas.microsoft.com/office/drawing/2014/main" val="3543997365"/>
                    </a:ext>
                  </a:extLst>
                </a:gridCol>
              </a:tblGrid>
              <a:tr h="902465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Database</a:t>
                      </a:r>
                      <a:endParaRPr lang="en-US" b="1" i="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Compound number</a:t>
                      </a:r>
                      <a:endParaRPr lang="en-US" b="1" i="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Spectrum number</a:t>
                      </a:r>
                      <a:endParaRPr lang="en-US" b="1" i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Information</a:t>
                      </a:r>
                      <a:endParaRPr lang="en-US" b="1" i="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Level</a:t>
                      </a:r>
                      <a:endParaRPr lang="en-US" b="1" i="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Source</a:t>
                      </a:r>
                      <a:endParaRPr lang="en-US" b="1" i="0" dirty="0"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9976637"/>
                  </a:ext>
                </a:extLst>
              </a:tr>
              <a:tr h="902465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hmdbMS1Database0.0.1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114,004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mz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https://hmdb.ca/downloads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4161503"/>
                  </a:ext>
                </a:extLst>
              </a:tr>
              <a:tr h="902465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keggMS1Database_1.0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16,409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mz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https://www.genome.jp/kegg/compound/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3978913"/>
                  </a:ext>
                </a:extLst>
              </a:tr>
              <a:tr h="902465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drugbankMS1Database5.1.8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11,174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mz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https://go.drugbank.com/releases/latest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851153"/>
                  </a:ext>
                </a:extLst>
              </a:tr>
              <a:tr h="902465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T3DBMS1Database_1.0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3,533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mz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http://www.t3db.ca/downloads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0712880"/>
                  </a:ext>
                </a:extLst>
              </a:tr>
              <a:tr h="902465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bloodExposomeMS1Database_1.0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65,957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mz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https://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bloodexposome.org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/#/download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2487599"/>
                  </a:ext>
                </a:extLst>
              </a:tr>
            </a:tbl>
          </a:graphicData>
        </a:graphic>
      </p:graphicFrame>
      <p:pic>
        <p:nvPicPr>
          <p:cNvPr id="14" name="Picture 3" descr="Hmdb logo">
            <a:extLst>
              <a:ext uri="{FF2B5EF4-FFF2-40B4-BE49-F238E27FC236}">
                <a16:creationId xmlns:a16="http://schemas.microsoft.com/office/drawing/2014/main" id="{A38C3DA4-AE3D-C34B-9DEF-64475888E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04" y="1725852"/>
            <a:ext cx="992127" cy="66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5">
            <a:extLst>
              <a:ext uri="{FF2B5EF4-FFF2-40B4-BE49-F238E27FC236}">
                <a16:creationId xmlns:a16="http://schemas.microsoft.com/office/drawing/2014/main" id="{21ADBE04-A973-3D45-9CDD-8E351AFB03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" name="Picture 2" descr="KEGG icon">
            <a:extLst>
              <a:ext uri="{FF2B5EF4-FFF2-40B4-BE49-F238E27FC236}">
                <a16:creationId xmlns:a16="http://schemas.microsoft.com/office/drawing/2014/main" id="{0234489B-266D-2C49-A4E4-5D68087DB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51" y="2779182"/>
            <a:ext cx="812800" cy="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23022B-CA71-D048-A1D1-7537CF3EE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72" y="3788537"/>
            <a:ext cx="1748790" cy="3728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5D33CCB-3370-1E4C-9C4B-8DDEA787BD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013" y="4581450"/>
            <a:ext cx="1333500" cy="5207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17905AD-01EB-AB40-8EF8-8742BFF7EA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472" y="5738788"/>
            <a:ext cx="1800860" cy="17012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BC4F9CA-20DE-FC48-953E-4770D15C92CC}"/>
              </a:ext>
            </a:extLst>
          </p:cNvPr>
          <p:cNvSpPr/>
          <p:nvPr/>
        </p:nvSpPr>
        <p:spPr>
          <a:xfrm>
            <a:off x="0" y="-3420"/>
            <a:ext cx="12192000" cy="6858000"/>
          </a:xfrm>
          <a:prstGeom prst="rect">
            <a:avLst/>
          </a:prstGeom>
          <a:solidFill>
            <a:srgbClr val="000000">
              <a:alpha val="5058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8E0417-A253-094F-88E6-24A8D0A8E391}"/>
              </a:ext>
            </a:extLst>
          </p:cNvPr>
          <p:cNvSpPr/>
          <p:nvPr/>
        </p:nvSpPr>
        <p:spPr>
          <a:xfrm>
            <a:off x="-1" y="2942971"/>
            <a:ext cx="12191999" cy="1018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US" altLang="zh-CN" sz="28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54,896</a:t>
            </a:r>
            <a:r>
              <a:rPr lang="zh-CN" altLang="en-US" sz="28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compound</a:t>
            </a:r>
            <a:r>
              <a:rPr lang="zh-CN" altLang="en-US" sz="28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and</a:t>
            </a:r>
            <a:r>
              <a:rPr lang="zh-CN" altLang="en-US" sz="28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180,063</a:t>
            </a:r>
            <a:r>
              <a:rPr lang="zh-CN" altLang="en-US" sz="28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spectra</a:t>
            </a:r>
            <a:r>
              <a:rPr lang="zh-CN" altLang="en-US" sz="28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in</a:t>
            </a:r>
            <a:r>
              <a:rPr lang="zh-CN" altLang="en-US" sz="28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total</a:t>
            </a:r>
            <a:r>
              <a:rPr lang="zh-CN" altLang="en-US" sz="28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endParaRPr lang="en-US" altLang="zh-CN" sz="2800" b="1" dirty="0">
              <a:solidFill>
                <a:schemeClr val="bg1"/>
              </a:solidFill>
              <a:latin typeface="Helvetica" pitchFamily="2" charset="0"/>
              <a:ea typeface="Segoe UI Emoji" panose="020B0502040204020203" pitchFamily="34" charset="0"/>
            </a:endParaRPr>
          </a:p>
          <a:p>
            <a:pPr algn="ctr">
              <a:spcAft>
                <a:spcPts val="500"/>
              </a:spcAft>
            </a:pPr>
            <a:r>
              <a:rPr lang="en-US" altLang="zh-CN" sz="28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(Only</a:t>
            </a:r>
            <a:r>
              <a:rPr lang="zh-CN" altLang="en-US" sz="28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the</a:t>
            </a:r>
            <a:r>
              <a:rPr lang="zh-CN" altLang="en-US" sz="28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databases</a:t>
            </a:r>
            <a:r>
              <a:rPr lang="zh-CN" altLang="en-US" sz="28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with</a:t>
            </a:r>
            <a:r>
              <a:rPr lang="zh-CN" altLang="en-US" sz="28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MS/MS</a:t>
            </a:r>
            <a:r>
              <a:rPr lang="zh-CN" altLang="en-US" sz="28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spectra)</a:t>
            </a:r>
            <a:endParaRPr lang="en-US" altLang="zh-CN" sz="2400" dirty="0">
              <a:solidFill>
                <a:schemeClr val="bg1"/>
              </a:solidFill>
              <a:latin typeface="Helvetica" pitchFamily="2" charset="0"/>
              <a:ea typeface="Segoe UI Emoj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454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443A23-28E5-8D41-834F-BD060948D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9" y="6430297"/>
            <a:ext cx="2040194" cy="4556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04E920-235C-9E47-BF35-3D80AFA2E5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645" y="114704"/>
            <a:ext cx="330583" cy="3305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5FB09-20B8-D441-9F2D-CB0BC5106263}"/>
              </a:ext>
            </a:extLst>
          </p:cNvPr>
          <p:cNvSpPr txBox="1"/>
          <p:nvPr/>
        </p:nvSpPr>
        <p:spPr>
          <a:xfrm>
            <a:off x="527228" y="49163"/>
            <a:ext cx="11664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8B1514"/>
                </a:solidFill>
                <a:latin typeface="Helvetica" pitchFamily="2" charset="0"/>
              </a:rPr>
              <a:t>Database Sharing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5702183-F15B-2841-8397-3517E2482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13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D745D5D-6AF4-BD4C-8278-4C9511C9B5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3278" y="1104644"/>
            <a:ext cx="1192811" cy="8114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900843C-CE23-C54F-A827-C86FBF5BF5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025" y="3864516"/>
            <a:ext cx="1319479" cy="1055583"/>
          </a:xfrm>
          <a:prstGeom prst="rect">
            <a:avLst/>
          </a:prstGeom>
        </p:spPr>
      </p:pic>
      <p:sp>
        <p:nvSpPr>
          <p:cNvPr id="22" name="Freeform 21">
            <a:extLst>
              <a:ext uri="{FF2B5EF4-FFF2-40B4-BE49-F238E27FC236}">
                <a16:creationId xmlns:a16="http://schemas.microsoft.com/office/drawing/2014/main" id="{5C5D4650-51D6-324C-8059-5C73980FC02C}"/>
              </a:ext>
            </a:extLst>
          </p:cNvPr>
          <p:cNvSpPr/>
          <p:nvPr/>
        </p:nvSpPr>
        <p:spPr>
          <a:xfrm>
            <a:off x="81973" y="1761294"/>
            <a:ext cx="1065019" cy="2626598"/>
          </a:xfrm>
          <a:custGeom>
            <a:avLst/>
            <a:gdLst>
              <a:gd name="connsiteX0" fmla="*/ 794995 w 1065019"/>
              <a:gd name="connsiteY0" fmla="*/ 2626598 h 2626598"/>
              <a:gd name="connsiteX1" fmla="*/ 3333 w 1065019"/>
              <a:gd name="connsiteY1" fmla="*/ 1190561 h 2626598"/>
              <a:gd name="connsiteX2" fmla="*/ 1065019 w 1065019"/>
              <a:gd name="connsiteY2" fmla="*/ 0 h 2626598"/>
              <a:gd name="connsiteX3" fmla="*/ 1065019 w 1065019"/>
              <a:gd name="connsiteY3" fmla="*/ 0 h 262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5019" h="2626598">
                <a:moveTo>
                  <a:pt x="794995" y="2626598"/>
                </a:moveTo>
                <a:cubicBezTo>
                  <a:pt x="376662" y="2127462"/>
                  <a:pt x="-41671" y="1628327"/>
                  <a:pt x="3333" y="1190561"/>
                </a:cubicBezTo>
                <a:cubicBezTo>
                  <a:pt x="48337" y="752795"/>
                  <a:pt x="1065019" y="0"/>
                  <a:pt x="1065019" y="0"/>
                </a:cubicBezTo>
                <a:lnTo>
                  <a:pt x="1065019" y="0"/>
                </a:ln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2063A1A2-2AEF-CC4A-A21E-E50AA64FDDF2}"/>
              </a:ext>
            </a:extLst>
          </p:cNvPr>
          <p:cNvSpPr/>
          <p:nvPr/>
        </p:nvSpPr>
        <p:spPr>
          <a:xfrm flipH="1">
            <a:off x="2320920" y="1761294"/>
            <a:ext cx="1065019" cy="2626598"/>
          </a:xfrm>
          <a:custGeom>
            <a:avLst/>
            <a:gdLst>
              <a:gd name="connsiteX0" fmla="*/ 794995 w 1065019"/>
              <a:gd name="connsiteY0" fmla="*/ 2626598 h 2626598"/>
              <a:gd name="connsiteX1" fmla="*/ 3333 w 1065019"/>
              <a:gd name="connsiteY1" fmla="*/ 1190561 h 2626598"/>
              <a:gd name="connsiteX2" fmla="*/ 1065019 w 1065019"/>
              <a:gd name="connsiteY2" fmla="*/ 0 h 2626598"/>
              <a:gd name="connsiteX3" fmla="*/ 1065019 w 1065019"/>
              <a:gd name="connsiteY3" fmla="*/ 0 h 262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5019" h="2626598">
                <a:moveTo>
                  <a:pt x="794995" y="2626598"/>
                </a:moveTo>
                <a:cubicBezTo>
                  <a:pt x="376662" y="2127462"/>
                  <a:pt x="-41671" y="1628327"/>
                  <a:pt x="3333" y="1190561"/>
                </a:cubicBezTo>
                <a:cubicBezTo>
                  <a:pt x="48337" y="752795"/>
                  <a:pt x="1065019" y="0"/>
                  <a:pt x="1065019" y="0"/>
                </a:cubicBezTo>
                <a:lnTo>
                  <a:pt x="1065019" y="0"/>
                </a:lnTo>
              </a:path>
            </a:pathLst>
          </a:custGeom>
          <a:noFill/>
          <a:ln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703BCFF-897B-EE4A-B1D0-547227207A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1035" y="556292"/>
            <a:ext cx="8570965" cy="559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54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443A23-28E5-8D41-834F-BD060948D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9" y="6430297"/>
            <a:ext cx="2040194" cy="4556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04E920-235C-9E47-BF35-3D80AFA2E5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645" y="114704"/>
            <a:ext cx="330583" cy="3305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5FB09-20B8-D441-9F2D-CB0BC5106263}"/>
              </a:ext>
            </a:extLst>
          </p:cNvPr>
          <p:cNvSpPr txBox="1"/>
          <p:nvPr/>
        </p:nvSpPr>
        <p:spPr>
          <a:xfrm>
            <a:off x="527228" y="49163"/>
            <a:ext cx="11664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8B1514"/>
                </a:solidFill>
                <a:latin typeface="Helvetica" pitchFamily="2" charset="0"/>
              </a:rPr>
              <a:t>Automatable</a:t>
            </a:r>
            <a:r>
              <a:rPr lang="zh-CN" altLang="en-US" sz="2400" b="1" dirty="0">
                <a:solidFill>
                  <a:srgbClr val="8B1514"/>
                </a:solidFill>
                <a:latin typeface="Helvetica" pitchFamily="2" charset="0"/>
              </a:rPr>
              <a:t> </a:t>
            </a:r>
            <a:r>
              <a:rPr lang="en-US" altLang="zh-CN" sz="2400" b="1" dirty="0">
                <a:solidFill>
                  <a:srgbClr val="8B1514"/>
                </a:solidFill>
                <a:latin typeface="Helvetica" pitchFamily="2" charset="0"/>
              </a:rPr>
              <a:t>Metabolite</a:t>
            </a:r>
            <a:r>
              <a:rPr lang="zh-CN" altLang="en-US" sz="2400" b="1" dirty="0">
                <a:solidFill>
                  <a:srgbClr val="8B1514"/>
                </a:solidFill>
                <a:latin typeface="Helvetica" pitchFamily="2" charset="0"/>
              </a:rPr>
              <a:t> </a:t>
            </a:r>
            <a:r>
              <a:rPr lang="en-US" altLang="zh-CN" sz="2400" b="1" dirty="0">
                <a:solidFill>
                  <a:srgbClr val="8B1514"/>
                </a:solidFill>
                <a:latin typeface="Helvetica" pitchFamily="2" charset="0"/>
              </a:rPr>
              <a:t>annotation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5702183-F15B-2841-8397-3517E2482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14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318D4-6C3C-0542-9B62-B3F08904A9C6}"/>
              </a:ext>
            </a:extLst>
          </p:cNvPr>
          <p:cNvSpPr txBox="1"/>
          <p:nvPr/>
        </p:nvSpPr>
        <p:spPr>
          <a:xfrm>
            <a:off x="527227" y="1329020"/>
            <a:ext cx="11530093" cy="21236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Helvetica" pitchFamily="2" charset="0"/>
              </a:rPr>
              <a:t>&gt;</a:t>
            </a:r>
            <a:r>
              <a:rPr lang="zh-CN" alt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Helvetica" pitchFamily="2" charset="0"/>
              </a:rPr>
              <a:t>param1 &lt;- 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Helvetica" pitchFamily="2" charset="0"/>
              </a:rPr>
              <a:t>  </a:t>
            </a:r>
            <a:r>
              <a:rPr lang="zh-CN" alt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1200" dirty="0" err="1">
                <a:solidFill>
                  <a:schemeClr val="accent6"/>
                </a:solidFill>
                <a:latin typeface="Helvetica" pitchFamily="2" charset="0"/>
              </a:rPr>
              <a:t>identify_metabolites_params</a:t>
            </a:r>
            <a:r>
              <a:rPr lang="en-US" altLang="zh-CN" sz="1200" dirty="0">
                <a:solidFill>
                  <a:schemeClr val="bg1"/>
                </a:solidFill>
                <a:latin typeface="Helvetica" pitchFamily="2" charset="0"/>
              </a:rPr>
              <a:t>(ms1.match.ppm = 15, rt.match.tol = 15, polarity = "positive", </a:t>
            </a:r>
            <a:r>
              <a:rPr lang="en-US" altLang="zh-CN" sz="1200" dirty="0" err="1">
                <a:solidFill>
                  <a:schemeClr val="bg1"/>
                </a:solidFill>
                <a:latin typeface="Helvetica" pitchFamily="2" charset="0"/>
              </a:rPr>
              <a:t>ce</a:t>
            </a:r>
            <a:r>
              <a:rPr lang="en-US" altLang="zh-CN" sz="1200" dirty="0">
                <a:solidFill>
                  <a:schemeClr val="bg1"/>
                </a:solidFill>
                <a:latin typeface="Helvetica" pitchFamily="2" charset="0"/>
              </a:rPr>
              <a:t> = "all", column = "</a:t>
            </a:r>
            <a:r>
              <a:rPr lang="en-US" altLang="zh-CN" sz="1200" dirty="0" err="1">
                <a:solidFill>
                  <a:schemeClr val="bg1"/>
                </a:solidFill>
                <a:latin typeface="Helvetica" pitchFamily="2" charset="0"/>
              </a:rPr>
              <a:t>rp</a:t>
            </a:r>
            <a:r>
              <a:rPr lang="en-US" altLang="zh-CN" sz="1200" dirty="0">
                <a:solidFill>
                  <a:schemeClr val="bg1"/>
                </a:solidFill>
                <a:latin typeface="Helvetica" pitchFamily="2" charset="0"/>
              </a:rPr>
              <a:t>", 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Helvetica" pitchFamily="2" charset="0"/>
              </a:rPr>
              <a:t>  </a:t>
            </a:r>
            <a:r>
              <a:rPr lang="zh-CN" alt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Helvetica" pitchFamily="2" charset="0"/>
              </a:rPr>
              <a:t>total.score.tol</a:t>
            </a:r>
            <a:r>
              <a:rPr lang="en-US" altLang="zh-CN" sz="1200" dirty="0">
                <a:solidFill>
                  <a:schemeClr val="bg1"/>
                </a:solidFill>
                <a:latin typeface="Helvetica" pitchFamily="2" charset="0"/>
              </a:rPr>
              <a:t> = 0.5, </a:t>
            </a:r>
            <a:r>
              <a:rPr lang="en-US" altLang="zh-CN" sz="1200" dirty="0" err="1">
                <a:solidFill>
                  <a:schemeClr val="bg1"/>
                </a:solidFill>
                <a:latin typeface="Helvetica" pitchFamily="2" charset="0"/>
              </a:rPr>
              <a:t>candidate.num</a:t>
            </a:r>
            <a:r>
              <a:rPr lang="en-US" altLang="zh-CN" sz="1200" dirty="0">
                <a:solidFill>
                  <a:schemeClr val="bg1"/>
                </a:solidFill>
                <a:latin typeface="Helvetica" pitchFamily="2" charset="0"/>
              </a:rPr>
              <a:t> = 3, threads = 3, database = "msDatabase_rplc0.0.2" ) </a:t>
            </a:r>
          </a:p>
          <a:p>
            <a:r>
              <a:rPr lang="en-US" altLang="zh-CN" sz="1200" dirty="0">
                <a:solidFill>
                  <a:schemeClr val="bg1"/>
                </a:solidFill>
                <a:latin typeface="Helvetica" pitchFamily="2" charset="0"/>
              </a:rPr>
              <a:t>&gt;</a:t>
            </a:r>
            <a:r>
              <a:rPr lang="zh-CN" altLang="en-US" sz="12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Helvetica" pitchFamily="2" charset="0"/>
              </a:rPr>
              <a:t>param2 </a:t>
            </a:r>
            <a:r>
              <a:rPr lang="en-US" altLang="zh-CN" sz="1200" dirty="0">
                <a:solidFill>
                  <a:schemeClr val="bg2"/>
                </a:solidFill>
                <a:latin typeface="Helvetica" pitchFamily="2" charset="0"/>
              </a:rPr>
              <a:t>&lt;-</a:t>
            </a:r>
            <a:r>
              <a:rPr lang="en-US" altLang="zh-CN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Helvetica" pitchFamily="2" charset="0"/>
              </a:rPr>
              <a:t> </a:t>
            </a:r>
            <a:r>
              <a:rPr lang="zh-CN" alt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Helvetica" pitchFamily="2" charset="0"/>
              </a:rPr>
              <a:t>  </a:t>
            </a:r>
            <a:r>
              <a:rPr lang="zh-CN" altLang="en-US" sz="1200" dirty="0">
                <a:solidFill>
                  <a:schemeClr val="bg2"/>
                </a:solidFill>
                <a:latin typeface="Helvetica" pitchFamily="2" charset="0"/>
              </a:rPr>
              <a:t> </a:t>
            </a:r>
            <a:endParaRPr lang="en-US" altLang="zh-CN" sz="1200" dirty="0">
              <a:solidFill>
                <a:schemeClr val="bg2"/>
              </a:solidFill>
              <a:latin typeface="Helvetica" pitchFamily="2" charset="0"/>
            </a:endParaRPr>
          </a:p>
          <a:p>
            <a:r>
              <a:rPr lang="zh-CN" altLang="en-US" sz="1200" dirty="0">
                <a:solidFill>
                  <a:schemeClr val="accent6"/>
                </a:solidFill>
                <a:latin typeface="Helvetica" pitchFamily="2" charset="0"/>
              </a:rPr>
              <a:t>   </a:t>
            </a:r>
            <a:r>
              <a:rPr lang="en-US" altLang="zh-CN" sz="1200" dirty="0">
                <a:solidFill>
                  <a:schemeClr val="accent6"/>
                </a:solidFill>
                <a:latin typeface="Helvetica" pitchFamily="2" charset="0"/>
              </a:rPr>
              <a:t>identify_metabolites_params</a:t>
            </a:r>
            <a:r>
              <a:rPr lang="en-US" altLang="zh-CN" sz="1200" dirty="0">
                <a:solidFill>
                  <a:schemeClr val="bg1"/>
                </a:solidFill>
                <a:latin typeface="Helvetica" pitchFamily="2" charset="0"/>
              </a:rPr>
              <a:t>(ms1.match.ppm = 15, rt.match.tol = 15, polarity = “positive”, </a:t>
            </a:r>
            <a:r>
              <a:rPr lang="en-US" altLang="zh-CN" sz="1200" dirty="0" err="1">
                <a:solidFill>
                  <a:schemeClr val="bg1"/>
                </a:solidFill>
                <a:latin typeface="Helvetica" pitchFamily="2" charset="0"/>
              </a:rPr>
              <a:t>ce</a:t>
            </a:r>
            <a:r>
              <a:rPr lang="en-US" altLang="zh-CN" sz="1200" dirty="0">
                <a:solidFill>
                  <a:schemeClr val="bg1"/>
                </a:solidFill>
                <a:latin typeface="Helvetica" pitchFamily="2" charset="0"/>
              </a:rPr>
              <a:t> = “all”, column = “</a:t>
            </a:r>
            <a:r>
              <a:rPr lang="en-US" altLang="zh-CN" sz="1200" dirty="0" err="1">
                <a:solidFill>
                  <a:schemeClr val="bg1"/>
                </a:solidFill>
                <a:latin typeface="Helvetica" pitchFamily="2" charset="0"/>
              </a:rPr>
              <a:t>rp</a:t>
            </a:r>
            <a:r>
              <a:rPr lang="en-US" altLang="zh-CN" sz="1200" dirty="0">
                <a:solidFill>
                  <a:schemeClr val="bg1"/>
                </a:solidFill>
                <a:latin typeface="Helvetica" pitchFamily="2" charset="0"/>
              </a:rPr>
              <a:t>”, 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Helvetica" pitchFamily="2" charset="0"/>
              </a:rPr>
              <a:t>   </a:t>
            </a:r>
            <a:r>
              <a:rPr lang="en-US" altLang="zh-CN" sz="1200" dirty="0" err="1">
                <a:solidFill>
                  <a:schemeClr val="bg1"/>
                </a:solidFill>
                <a:latin typeface="Helvetica" pitchFamily="2" charset="0"/>
              </a:rPr>
              <a:t>total.score.tol</a:t>
            </a:r>
            <a:r>
              <a:rPr lang="en-US" altLang="zh-CN" sz="1200" dirty="0">
                <a:solidFill>
                  <a:schemeClr val="bg1"/>
                </a:solidFill>
                <a:latin typeface="Helvetica" pitchFamily="2" charset="0"/>
              </a:rPr>
              <a:t> = 0.5, </a:t>
            </a:r>
            <a:r>
              <a:rPr lang="en-US" altLang="zh-CN" sz="1200" dirty="0" err="1">
                <a:solidFill>
                  <a:schemeClr val="bg1"/>
                </a:solidFill>
                <a:latin typeface="Helvetica" pitchFamily="2" charset="0"/>
              </a:rPr>
              <a:t>candidate.num</a:t>
            </a:r>
            <a:r>
              <a:rPr lang="en-US" altLang="zh-CN" sz="1200" dirty="0">
                <a:solidFill>
                  <a:schemeClr val="bg1"/>
                </a:solidFill>
                <a:latin typeface="Helvetica" pitchFamily="2" charset="0"/>
              </a:rPr>
              <a:t> = 3, threads = 3, database = ”MoNA"</a:t>
            </a:r>
            <a:r>
              <a:rPr lang="en-US" altLang="zh-CN" sz="1200" dirty="0">
                <a:solidFill>
                  <a:schemeClr val="bg2"/>
                </a:solidFill>
                <a:latin typeface="Helvetica" pitchFamily="2" charset="0"/>
              </a:rPr>
              <a:t>)</a:t>
            </a:r>
          </a:p>
          <a:p>
            <a:endParaRPr lang="en-US" altLang="zh-CN" sz="1200" dirty="0">
              <a:solidFill>
                <a:schemeClr val="bg2"/>
              </a:solidFill>
              <a:latin typeface="Helvetica" pitchFamily="2" charset="0"/>
            </a:endParaRPr>
          </a:p>
          <a:p>
            <a:r>
              <a:rPr lang="en-US" altLang="zh-CN" sz="1200" dirty="0">
                <a:solidFill>
                  <a:schemeClr val="bg2"/>
                </a:solidFill>
                <a:latin typeface="Helvetica" pitchFamily="2" charset="0"/>
              </a:rPr>
              <a:t>&gt;</a:t>
            </a:r>
            <a:r>
              <a:rPr lang="zh-CN" altLang="en-US" sz="1200" dirty="0">
                <a:solidFill>
                  <a:schemeClr val="bg2"/>
                </a:solidFill>
                <a:latin typeface="Helvetica" pitchFamily="2" charset="0"/>
              </a:rPr>
              <a:t> </a:t>
            </a:r>
            <a:r>
              <a:rPr lang="en-US" altLang="zh-CN" sz="1200" dirty="0">
                <a:solidFill>
                  <a:schemeClr val="bg2"/>
                </a:solidFill>
                <a:latin typeface="Helvetica" pitchFamily="2" charset="0"/>
              </a:rPr>
              <a:t>result &lt;- </a:t>
            </a:r>
          </a:p>
          <a:p>
            <a:r>
              <a:rPr lang="zh-CN" altLang="en-US" sz="1200" dirty="0">
                <a:solidFill>
                  <a:schemeClr val="bg2"/>
                </a:solidFill>
                <a:latin typeface="Helvetica" pitchFamily="2" charset="0"/>
              </a:rPr>
              <a:t>   </a:t>
            </a:r>
            <a:r>
              <a:rPr lang="en-US" altLang="zh-CN" sz="1200" dirty="0" err="1">
                <a:solidFill>
                  <a:schemeClr val="accent6"/>
                </a:solidFill>
                <a:latin typeface="Helvetica" pitchFamily="2" charset="0"/>
              </a:rPr>
              <a:t>identify_metabolite_all</a:t>
            </a:r>
            <a:r>
              <a:rPr lang="en-US" altLang="zh-CN" sz="1200" dirty="0">
                <a:solidFill>
                  <a:schemeClr val="bg2"/>
                </a:solidFill>
                <a:latin typeface="Helvetica" pitchFamily="2" charset="0"/>
              </a:rPr>
              <a:t>(ms1.data = “ms1.peak.table.csv”, </a:t>
            </a:r>
          </a:p>
          <a:p>
            <a:r>
              <a:rPr lang="zh-CN" altLang="en-US" sz="1200" dirty="0">
                <a:solidFill>
                  <a:schemeClr val="bg2"/>
                </a:solidFill>
                <a:latin typeface="Helvetica" pitchFamily="2" charset="0"/>
              </a:rPr>
              <a:t>                                       </a:t>
            </a:r>
            <a:r>
              <a:rPr lang="en-US" altLang="zh-CN" sz="1200" dirty="0">
                <a:solidFill>
                  <a:schemeClr val="bg2"/>
                </a:solidFill>
                <a:latin typeface="Helvetica" pitchFamily="2" charset="0"/>
              </a:rPr>
              <a:t>ms2.data = “QC1_MSMS_NCE25.mgf”, </a:t>
            </a:r>
          </a:p>
          <a:p>
            <a:r>
              <a:rPr lang="zh-CN" altLang="en-US" sz="1200" dirty="0">
                <a:solidFill>
                  <a:schemeClr val="bg2"/>
                </a:solidFill>
                <a:latin typeface="Helvetica" pitchFamily="2" charset="0"/>
              </a:rPr>
              <a:t>                                       </a:t>
            </a:r>
            <a:r>
              <a:rPr lang="en-US" altLang="zh-CN" sz="1200" dirty="0" err="1">
                <a:solidFill>
                  <a:schemeClr val="bg2"/>
                </a:solidFill>
                <a:latin typeface="Helvetica" pitchFamily="2" charset="0"/>
              </a:rPr>
              <a:t>parameter.list</a:t>
            </a:r>
            <a:r>
              <a:rPr lang="en-US" altLang="zh-CN" sz="1200" dirty="0">
                <a:solidFill>
                  <a:schemeClr val="bg2"/>
                </a:solidFill>
                <a:latin typeface="Helvetica" pitchFamily="2" charset="0"/>
              </a:rPr>
              <a:t> = c(param1, param2))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D196A8-FEFA-DC42-9BB5-2BEB61CF29EC}"/>
              </a:ext>
            </a:extLst>
          </p:cNvPr>
          <p:cNvSpPr txBox="1"/>
          <p:nvPr/>
        </p:nvSpPr>
        <p:spPr>
          <a:xfrm>
            <a:off x="527227" y="3501931"/>
            <a:ext cx="11530093" cy="304698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Helvetica" pitchFamily="2" charset="0"/>
              </a:rPr>
              <a:t>result[[1]] 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Helvetica" pitchFamily="2" charset="0"/>
              </a:rPr>
              <a:t>#&gt; --------------metID version----------- 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Helvetica" pitchFamily="2" charset="0"/>
              </a:rPr>
              <a:t>#&gt; 0.4.1 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Helvetica" pitchFamily="2" charset="0"/>
              </a:rPr>
              <a:t>#&gt; -----------Identifications------------ 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Helvetica" pitchFamily="2" charset="0"/>
              </a:rPr>
              <a:t>#&gt; (Use </a:t>
            </a:r>
            <a:r>
              <a:rPr lang="en-US" altLang="zh-CN" sz="1200" dirty="0" err="1">
                <a:solidFill>
                  <a:schemeClr val="accent4"/>
                </a:solidFill>
                <a:latin typeface="Helvetica" pitchFamily="2" charset="0"/>
              </a:rPr>
              <a:t>get_identification_table</a:t>
            </a:r>
            <a:r>
              <a:rPr lang="en-US" altLang="zh-CN" sz="1200" dirty="0">
                <a:solidFill>
                  <a:schemeClr val="accent4"/>
                </a:solidFill>
                <a:latin typeface="Helvetica" pitchFamily="2" charset="0"/>
              </a:rPr>
              <a:t>() to get identification table) 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Helvetica" pitchFamily="2" charset="0"/>
              </a:rPr>
              <a:t>#&gt; There are 100 peaks 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Helvetica" pitchFamily="2" charset="0"/>
              </a:rPr>
              <a:t>#&gt; 23 peaks have MS2 spectra 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Helvetica" pitchFamily="2" charset="0"/>
              </a:rPr>
              <a:t>#&gt; There are 14 metabolites are identified 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Helvetica" pitchFamily="2" charset="0"/>
              </a:rPr>
              <a:t>#&gt; There are 10 peaks with identification 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Helvetica" pitchFamily="2" charset="0"/>
              </a:rPr>
              <a:t>#&gt; -----------Parameters------------ 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Helvetica" pitchFamily="2" charset="0"/>
              </a:rPr>
              <a:t>#&gt; (Use </a:t>
            </a:r>
            <a:r>
              <a:rPr lang="en-US" altLang="zh-CN" sz="1200" dirty="0" err="1">
                <a:solidFill>
                  <a:schemeClr val="accent4"/>
                </a:solidFill>
                <a:latin typeface="Helvetica" pitchFamily="2" charset="0"/>
              </a:rPr>
              <a:t>get_parameters</a:t>
            </a:r>
            <a:r>
              <a:rPr lang="en-US" altLang="zh-CN" sz="1200" dirty="0">
                <a:solidFill>
                  <a:schemeClr val="accent4"/>
                </a:solidFill>
                <a:latin typeface="Helvetica" pitchFamily="2" charset="0"/>
              </a:rPr>
              <a:t>() to get all the parameters of this processing) 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Helvetica" pitchFamily="2" charset="0"/>
              </a:rPr>
              <a:t>#&gt; Polarity: positive 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Helvetica" pitchFamily="2" charset="0"/>
              </a:rPr>
              <a:t>#&gt; Collision energy: all 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Helvetica" pitchFamily="2" charset="0"/>
              </a:rPr>
              <a:t>#&gt; database: msDatabase_rplc0.0.2 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Helvetica" pitchFamily="2" charset="0"/>
              </a:rPr>
              <a:t>#&gt; Total score cutoff: 0.5 #&gt; Column: </a:t>
            </a:r>
            <a:r>
              <a:rPr lang="en-US" altLang="zh-CN" sz="1200" dirty="0" err="1">
                <a:solidFill>
                  <a:schemeClr val="accent4"/>
                </a:solidFill>
                <a:latin typeface="Helvetica" pitchFamily="2" charset="0"/>
              </a:rPr>
              <a:t>rp</a:t>
            </a:r>
            <a:endParaRPr lang="en-US" altLang="zh-CN" sz="1200" dirty="0">
              <a:solidFill>
                <a:schemeClr val="accent4"/>
              </a:solidFill>
              <a:latin typeface="Helvetica" pitchFamily="2" charset="0"/>
            </a:endParaRPr>
          </a:p>
          <a:p>
            <a:r>
              <a:rPr lang="en-US" altLang="zh-CN" sz="1200" dirty="0">
                <a:solidFill>
                  <a:schemeClr val="accent4"/>
                </a:solidFill>
                <a:latin typeface="Helvetica" pitchFamily="2" charset="0"/>
              </a:rPr>
              <a:t>#&gt; Adduct table: #&gt; (M+H)+;(M+H-H2O)+;(M+H-2H2O)+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D8E474-0486-1442-A4D8-38C16B58BE8F}"/>
              </a:ext>
            </a:extLst>
          </p:cNvPr>
          <p:cNvSpPr/>
          <p:nvPr/>
        </p:nvSpPr>
        <p:spPr>
          <a:xfrm>
            <a:off x="1019204" y="787132"/>
            <a:ext cx="1774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Helvetica" pitchFamily="2" charset="0"/>
                <a:ea typeface="Segoe UI Emoji" panose="020B0502040204020203" pitchFamily="34" charset="0"/>
              </a:rPr>
              <a:t>Example</a:t>
            </a:r>
            <a:r>
              <a:rPr lang="zh-CN" altLang="en-US" b="1" dirty="0"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b="1" dirty="0">
                <a:latin typeface="Helvetica" pitchFamily="2" charset="0"/>
                <a:ea typeface="Segoe UI Emoji" panose="020B0502040204020203" pitchFamily="34" charset="0"/>
              </a:rPr>
              <a:t>Code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8470DF-365F-EC42-B2BD-8F68B5E0D3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227" y="741267"/>
            <a:ext cx="484459" cy="48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390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443A23-28E5-8D41-834F-BD060948D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9" y="6430297"/>
            <a:ext cx="2040194" cy="4556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04E920-235C-9E47-BF35-3D80AFA2E5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645" y="114704"/>
            <a:ext cx="330583" cy="3305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5FB09-20B8-D441-9F2D-CB0BC5106263}"/>
              </a:ext>
            </a:extLst>
          </p:cNvPr>
          <p:cNvSpPr txBox="1"/>
          <p:nvPr/>
        </p:nvSpPr>
        <p:spPr>
          <a:xfrm>
            <a:off x="527228" y="49163"/>
            <a:ext cx="11664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8B1514"/>
                </a:solidFill>
                <a:latin typeface="Helvetica" pitchFamily="2" charset="0"/>
              </a:rPr>
              <a:t>Automatable</a:t>
            </a:r>
            <a:r>
              <a:rPr lang="zh-CN" altLang="en-US" sz="2400" b="1" dirty="0">
                <a:solidFill>
                  <a:srgbClr val="8B1514"/>
                </a:solidFill>
                <a:latin typeface="Helvetica" pitchFamily="2" charset="0"/>
              </a:rPr>
              <a:t> </a:t>
            </a:r>
            <a:r>
              <a:rPr lang="en-US" altLang="zh-CN" sz="2400" b="1" dirty="0">
                <a:solidFill>
                  <a:srgbClr val="8B1514"/>
                </a:solidFill>
                <a:latin typeface="Helvetica" pitchFamily="2" charset="0"/>
              </a:rPr>
              <a:t>Metabolite</a:t>
            </a:r>
            <a:r>
              <a:rPr lang="zh-CN" altLang="en-US" sz="2400" b="1" dirty="0">
                <a:solidFill>
                  <a:srgbClr val="8B1514"/>
                </a:solidFill>
                <a:latin typeface="Helvetica" pitchFamily="2" charset="0"/>
              </a:rPr>
              <a:t> </a:t>
            </a:r>
            <a:r>
              <a:rPr lang="en-US" altLang="zh-CN" sz="2400" b="1" dirty="0">
                <a:solidFill>
                  <a:srgbClr val="8B1514"/>
                </a:solidFill>
                <a:latin typeface="Helvetica" pitchFamily="2" charset="0"/>
              </a:rPr>
              <a:t>annotation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5702183-F15B-2841-8397-3517E2482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15</a:t>
            </a:fld>
            <a:endParaRPr 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8A0C80B8-EAC7-E347-86FF-CED2D656A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837" y="518484"/>
            <a:ext cx="8058076" cy="636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844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443A23-28E5-8D41-834F-BD060948D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9" y="6430297"/>
            <a:ext cx="2040194" cy="4556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04E920-235C-9E47-BF35-3D80AFA2E5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645" y="114704"/>
            <a:ext cx="330583" cy="3305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5FB09-20B8-D441-9F2D-CB0BC5106263}"/>
              </a:ext>
            </a:extLst>
          </p:cNvPr>
          <p:cNvSpPr txBox="1"/>
          <p:nvPr/>
        </p:nvSpPr>
        <p:spPr>
          <a:xfrm>
            <a:off x="527228" y="49163"/>
            <a:ext cx="11664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8B1514"/>
                </a:solidFill>
                <a:latin typeface="Helvetica" pitchFamily="2" charset="0"/>
              </a:rPr>
              <a:t>Other</a:t>
            </a:r>
            <a:r>
              <a:rPr lang="zh-CN" altLang="en-US" sz="2400" b="1" dirty="0">
                <a:solidFill>
                  <a:srgbClr val="8B1514"/>
                </a:solidFill>
                <a:latin typeface="Helvetica" pitchFamily="2" charset="0"/>
              </a:rPr>
              <a:t> </a:t>
            </a:r>
            <a:r>
              <a:rPr lang="en-US" altLang="zh-CN" sz="2400" b="1" dirty="0">
                <a:solidFill>
                  <a:srgbClr val="8B1514"/>
                </a:solidFill>
                <a:latin typeface="Helvetica" pitchFamily="2" charset="0"/>
              </a:rPr>
              <a:t>functions</a:t>
            </a:r>
            <a:r>
              <a:rPr lang="zh-CN" altLang="en-US" sz="2400" b="1" dirty="0">
                <a:solidFill>
                  <a:srgbClr val="8B1514"/>
                </a:solidFill>
                <a:latin typeface="Helvetica" pitchFamily="2" charset="0"/>
              </a:rPr>
              <a:t> </a:t>
            </a:r>
            <a:r>
              <a:rPr lang="en-US" altLang="zh-CN" sz="2400" b="1" dirty="0">
                <a:solidFill>
                  <a:srgbClr val="8B1514"/>
                </a:solidFill>
                <a:latin typeface="Helvetica" pitchFamily="2" charset="0"/>
              </a:rPr>
              <a:t>from</a:t>
            </a:r>
            <a:r>
              <a:rPr lang="zh-CN" altLang="en-US" sz="2400" b="1" dirty="0">
                <a:solidFill>
                  <a:srgbClr val="8B1514"/>
                </a:solidFill>
                <a:latin typeface="Helvetica" pitchFamily="2" charset="0"/>
              </a:rPr>
              <a:t> </a:t>
            </a:r>
            <a:r>
              <a:rPr lang="en-US" altLang="zh-CN" sz="2400" b="1" dirty="0">
                <a:solidFill>
                  <a:srgbClr val="8B1514"/>
                </a:solidFill>
                <a:latin typeface="Helvetica" pitchFamily="2" charset="0"/>
              </a:rPr>
              <a:t>metID</a:t>
            </a:r>
            <a:r>
              <a:rPr lang="zh-CN" altLang="en-US" sz="2400" b="1" dirty="0">
                <a:solidFill>
                  <a:srgbClr val="8B1514"/>
                </a:solidFill>
                <a:latin typeface="Helvetica" pitchFamily="2" charset="0"/>
              </a:rPr>
              <a:t> </a:t>
            </a:r>
            <a:r>
              <a:rPr lang="en-US" altLang="zh-CN" sz="2400" b="1" dirty="0">
                <a:solidFill>
                  <a:srgbClr val="8B1514"/>
                </a:solidFill>
                <a:latin typeface="Helvetica" pitchFamily="2" charset="0"/>
              </a:rPr>
              <a:t>and</a:t>
            </a:r>
            <a:r>
              <a:rPr lang="zh-CN" altLang="en-US" sz="2400" b="1" dirty="0">
                <a:solidFill>
                  <a:srgbClr val="8B1514"/>
                </a:solidFill>
                <a:latin typeface="Helvetica" pitchFamily="2" charset="0"/>
              </a:rPr>
              <a:t> </a:t>
            </a:r>
            <a:r>
              <a:rPr lang="en-US" altLang="zh-CN" sz="2400" b="1" dirty="0">
                <a:solidFill>
                  <a:srgbClr val="8B1514"/>
                </a:solidFill>
                <a:latin typeface="Helvetica" pitchFamily="2" charset="0"/>
              </a:rPr>
              <a:t>website</a:t>
            </a:r>
            <a:r>
              <a:rPr lang="zh-CN" altLang="en-US" sz="2400" b="1" dirty="0">
                <a:solidFill>
                  <a:srgbClr val="8B1514"/>
                </a:solidFill>
                <a:latin typeface="Helvetica" pitchFamily="2" charset="0"/>
              </a:rPr>
              <a:t> </a:t>
            </a:r>
            <a:r>
              <a:rPr lang="en-US" altLang="zh-CN" sz="2400" b="1" dirty="0">
                <a:solidFill>
                  <a:srgbClr val="8B1514"/>
                </a:solidFill>
                <a:latin typeface="Helvetica" pitchFamily="2" charset="0"/>
              </a:rPr>
              <a:t>of</a:t>
            </a:r>
            <a:r>
              <a:rPr lang="zh-CN" altLang="en-US" sz="2400" b="1" dirty="0">
                <a:solidFill>
                  <a:srgbClr val="8B1514"/>
                </a:solidFill>
                <a:latin typeface="Helvetica" pitchFamily="2" charset="0"/>
              </a:rPr>
              <a:t> </a:t>
            </a:r>
            <a:r>
              <a:rPr lang="en-US" altLang="zh-CN" sz="2400" b="1" dirty="0">
                <a:solidFill>
                  <a:srgbClr val="8B1514"/>
                </a:solidFill>
                <a:latin typeface="Helvetica" pitchFamily="2" charset="0"/>
              </a:rPr>
              <a:t>metID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5702183-F15B-2841-8397-3517E2482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546974-3230-1A49-8BD4-F5AE1A98E5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6383" y="727362"/>
            <a:ext cx="9043302" cy="5486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5B8091-BA54-CA45-948E-E0B893BCAC8D}"/>
              </a:ext>
            </a:extLst>
          </p:cNvPr>
          <p:cNvSpPr txBox="1"/>
          <p:nvPr/>
        </p:nvSpPr>
        <p:spPr>
          <a:xfrm>
            <a:off x="103239" y="3253126"/>
            <a:ext cx="37027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rPr>
              <a:t>https://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Helvetica" pitchFamily="2" charset="0"/>
              </a:rPr>
              <a:t>jaspershen.github.io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rPr>
              <a:t>/metID/</a:t>
            </a:r>
          </a:p>
        </p:txBody>
      </p:sp>
    </p:spTree>
    <p:extLst>
      <p:ext uri="{BB962C8B-B14F-4D97-AF65-F5344CB8AC3E}">
        <p14:creationId xmlns:p14="http://schemas.microsoft.com/office/powerpoint/2010/main" val="855313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443A23-28E5-8D41-834F-BD060948D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9" y="6430297"/>
            <a:ext cx="2040194" cy="4556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04E920-235C-9E47-BF35-3D80AFA2E5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645" y="114704"/>
            <a:ext cx="330583" cy="3305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5FB09-20B8-D441-9F2D-CB0BC5106263}"/>
              </a:ext>
            </a:extLst>
          </p:cNvPr>
          <p:cNvSpPr txBox="1"/>
          <p:nvPr/>
        </p:nvSpPr>
        <p:spPr>
          <a:xfrm>
            <a:off x="527228" y="49163"/>
            <a:ext cx="11664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8B1514"/>
                </a:solidFill>
                <a:latin typeface="Helvetica" pitchFamily="2" charset="0"/>
              </a:rPr>
              <a:t>Case Study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5702183-F15B-2841-8397-3517E2482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17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A9AC72-4F52-3640-ABBD-F177E77F31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39" y="756436"/>
            <a:ext cx="5743280" cy="56083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9759288-DDB0-2241-A2E1-E885C8E72FBF}"/>
              </a:ext>
            </a:extLst>
          </p:cNvPr>
          <p:cNvSpPr/>
          <p:nvPr/>
        </p:nvSpPr>
        <p:spPr>
          <a:xfrm>
            <a:off x="7909235" y="6352204"/>
            <a:ext cx="27158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﻿Contrepois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et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al.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Cell,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2020.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BF87E30-6204-0A49-A9FF-BCB31EFFE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549032"/>
              </p:ext>
            </p:extLst>
          </p:nvPr>
        </p:nvGraphicFramePr>
        <p:xfrm>
          <a:off x="5957805" y="1573360"/>
          <a:ext cx="6014455" cy="2479040"/>
        </p:xfrm>
        <a:graphic>
          <a:graphicData uri="http://schemas.openxmlformats.org/drawingml/2006/table">
            <a:tbl>
              <a:tblPr/>
              <a:tblGrid>
                <a:gridCol w="2647956">
                  <a:extLst>
                    <a:ext uri="{9D8B030D-6E8A-4147-A177-3AD203B41FA5}">
                      <a16:colId xmlns:a16="http://schemas.microsoft.com/office/drawing/2014/main" val="348218553"/>
                    </a:ext>
                  </a:extLst>
                </a:gridCol>
                <a:gridCol w="3366499">
                  <a:extLst>
                    <a:ext uri="{9D8B030D-6E8A-4147-A177-3AD203B41FA5}">
                      <a16:colId xmlns:a16="http://schemas.microsoft.com/office/drawing/2014/main" val="24737713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Variable</a:t>
                      </a:r>
                      <a:endParaRPr lang="en-US" b="0" i="0">
                        <a:effectLst/>
                        <a:latin typeface="Helvetica" pitchFamily="2" charset="0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Information</a:t>
                      </a:r>
                      <a:endParaRPr lang="en-US" b="0" i="0">
                        <a:effectLst/>
                        <a:latin typeface="Helvetica" pitchFamily="2" charset="0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9009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Sample type</a:t>
                      </a:r>
                      <a:endParaRPr lang="en-US" b="0" i="0">
                        <a:effectLst/>
                        <a:latin typeface="Helvetica" pitchFamily="2" charset="0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Plasma</a:t>
                      </a:r>
                      <a:endParaRPr lang="en-US" b="0" i="0">
                        <a:effectLst/>
                        <a:latin typeface="Helvetica" pitchFamily="2" charset="0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4249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Subject sample number</a:t>
                      </a:r>
                      <a:endParaRPr lang="en-US" b="0" i="0">
                        <a:effectLst/>
                        <a:latin typeface="Helvetica" pitchFamily="2" charset="0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310</a:t>
                      </a:r>
                      <a:endParaRPr lang="en-US" b="0" i="0">
                        <a:effectLst/>
                        <a:latin typeface="Helvetica" pitchFamily="2" charset="0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2681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QC sample number</a:t>
                      </a:r>
                      <a:endParaRPr lang="en-US" b="0" i="0">
                        <a:effectLst/>
                        <a:latin typeface="Helvetica" pitchFamily="2" charset="0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36</a:t>
                      </a:r>
                      <a:endParaRPr lang="en-US" b="0" i="0">
                        <a:effectLst/>
                        <a:latin typeface="Helvetica" pitchFamily="2" charset="0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770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Data acquisition</a:t>
                      </a:r>
                      <a:endParaRPr lang="en-US" b="0" i="0">
                        <a:effectLst/>
                        <a:latin typeface="Helvetica" pitchFamily="2" charset="0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Untargeted metabolomics</a:t>
                      </a:r>
                      <a:endParaRPr lang="en-US" b="0" i="0">
                        <a:effectLst/>
                        <a:latin typeface="Helvetica" pitchFamily="2" charset="0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70084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Instrument platform</a:t>
                      </a:r>
                      <a:endParaRPr lang="en-US" b="0" i="0" dirty="0">
                        <a:effectLst/>
                        <a:latin typeface="Helvetica" pitchFamily="2" charset="0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LC-MS</a:t>
                      </a:r>
                      <a:endParaRPr lang="en-US" b="0" i="0" dirty="0">
                        <a:effectLst/>
                        <a:latin typeface="Helvetica" pitchFamily="2" charset="0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15484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Chromatographic condition</a:t>
                      </a:r>
                      <a:endParaRPr lang="en-US" b="0" i="0">
                        <a:effectLst/>
                        <a:latin typeface="Helvetica" pitchFamily="2" charset="0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RPLC + HILIC</a:t>
                      </a:r>
                      <a:endParaRPr lang="en-US" b="0" i="0" dirty="0">
                        <a:effectLst/>
                        <a:latin typeface="Helvetica" pitchFamily="2" charset="0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88217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Polarity mode</a:t>
                      </a:r>
                      <a:endParaRPr lang="en-US" b="0" i="0">
                        <a:effectLst/>
                        <a:latin typeface="Helvetica" pitchFamily="2" charset="0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Positive + negative</a:t>
                      </a:r>
                      <a:endParaRPr lang="en-US" b="0" i="0" dirty="0">
                        <a:effectLst/>
                        <a:latin typeface="Helvetica" pitchFamily="2" charset="0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0281594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43F5402F-0101-854E-86ED-87B167BEB4AA}"/>
              </a:ext>
            </a:extLst>
          </p:cNvPr>
          <p:cNvSpPr/>
          <p:nvPr/>
        </p:nvSpPr>
        <p:spPr>
          <a:xfrm>
            <a:off x="5957805" y="4639195"/>
            <a:ext cx="42017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463 </a:t>
            </a:r>
            <a:r>
              <a:rPr lang="en-US" altLang="zh-CN" b="1" dirty="0">
                <a:solidFill>
                  <a:srgbClr val="000000"/>
                </a:solidFill>
                <a:latin typeface="Helvetica" pitchFamily="2" charset="0"/>
              </a:rPr>
              <a:t>manually</a:t>
            </a:r>
            <a:r>
              <a:rPr lang="zh-CN" altLang="en-US" b="1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Helvetica" pitchFamily="2" charset="0"/>
              </a:rPr>
              <a:t>annotate</a:t>
            </a:r>
            <a:r>
              <a:rPr lang="zh-CN" altLang="en-US" b="1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metabolites</a:t>
            </a:r>
            <a:r>
              <a:rPr lang="en-US" altLang="zh-CN" b="1" dirty="0">
                <a:solidFill>
                  <a:srgbClr val="000000"/>
                </a:solidFill>
                <a:latin typeface="Helvetica" pitchFamily="2" charset="0"/>
              </a:rPr>
              <a:t>.</a:t>
            </a:r>
          </a:p>
          <a:p>
            <a:r>
              <a:rPr lang="en-US" altLang="zh-CN" b="1" dirty="0">
                <a:solidFill>
                  <a:srgbClr val="000000"/>
                </a:solidFill>
                <a:latin typeface="Helvetica" pitchFamily="2" charset="0"/>
              </a:rPr>
              <a:t>(Golden</a:t>
            </a:r>
            <a:r>
              <a:rPr lang="zh-CN" altLang="en-US" b="1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Helvetica" pitchFamily="2" charset="0"/>
              </a:rPr>
              <a:t>standard)</a:t>
            </a:r>
            <a:endParaRPr lang="en-US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355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443A23-28E5-8D41-834F-BD060948D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9" y="6430297"/>
            <a:ext cx="2040194" cy="4556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04E920-235C-9E47-BF35-3D80AFA2E5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645" y="114704"/>
            <a:ext cx="330583" cy="3305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5FB09-20B8-D441-9F2D-CB0BC5106263}"/>
              </a:ext>
            </a:extLst>
          </p:cNvPr>
          <p:cNvSpPr txBox="1"/>
          <p:nvPr/>
        </p:nvSpPr>
        <p:spPr>
          <a:xfrm>
            <a:off x="527228" y="49163"/>
            <a:ext cx="11664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8B1514"/>
                </a:solidFill>
                <a:latin typeface="Helvetica" pitchFamily="2" charset="0"/>
              </a:rPr>
              <a:t>Case Study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5702183-F15B-2841-8397-3517E2482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18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DDE5C1-9AF8-934F-905F-1B81C0891AA5}"/>
              </a:ext>
            </a:extLst>
          </p:cNvPr>
          <p:cNvSpPr/>
          <p:nvPr/>
        </p:nvSpPr>
        <p:spPr>
          <a:xfrm>
            <a:off x="0" y="877540"/>
            <a:ext cx="58484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US" altLang="zh-CN" sz="2000" b="1" dirty="0">
                <a:latin typeface="Helvetica" pitchFamily="2" charset="0"/>
                <a:ea typeface="Segoe UI Emoji" panose="020B0502040204020203" pitchFamily="34" charset="0"/>
              </a:rPr>
              <a:t>Same</a:t>
            </a:r>
            <a:r>
              <a:rPr lang="zh-CN" altLang="en-US" sz="2000" b="1" dirty="0"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000" b="1" dirty="0">
                <a:latin typeface="Helvetica" pitchFamily="2" charset="0"/>
                <a:ea typeface="Segoe UI Emoji" panose="020B0502040204020203" pitchFamily="34" charset="0"/>
              </a:rPr>
              <a:t>dataset</a:t>
            </a:r>
            <a:r>
              <a:rPr lang="zh-CN" altLang="en-US" sz="2000" b="1" dirty="0"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000" b="1" dirty="0">
                <a:latin typeface="Helvetica" pitchFamily="2" charset="0"/>
                <a:ea typeface="Segoe UI Emoji" panose="020B0502040204020203" pitchFamily="34" charset="0"/>
              </a:rPr>
              <a:t>processed</a:t>
            </a:r>
            <a:r>
              <a:rPr lang="zh-CN" altLang="en-US" sz="2000" b="1" dirty="0"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000" b="1" dirty="0">
                <a:latin typeface="Helvetica" pitchFamily="2" charset="0"/>
                <a:ea typeface="Segoe UI Emoji" panose="020B0502040204020203" pitchFamily="34" charset="0"/>
              </a:rPr>
              <a:t>by</a:t>
            </a:r>
            <a:r>
              <a:rPr lang="zh-CN" altLang="en-US" sz="2000" b="1" dirty="0"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000" b="1" dirty="0">
                <a:latin typeface="Helvetica" pitchFamily="2" charset="0"/>
                <a:ea typeface="Segoe UI Emoji" panose="020B0502040204020203" pitchFamily="34" charset="0"/>
              </a:rPr>
              <a:t>metID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0234AD1-80BD-F44D-8F92-BF585FE0CABC}"/>
              </a:ext>
            </a:extLst>
          </p:cNvPr>
          <p:cNvSpPr/>
          <p:nvPr/>
        </p:nvSpPr>
        <p:spPr>
          <a:xfrm>
            <a:off x="742567" y="1644362"/>
            <a:ext cx="4197648" cy="41976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2BF34B8-7A1F-454B-88BD-FF2CE6FDCE6E}"/>
              </a:ext>
            </a:extLst>
          </p:cNvPr>
          <p:cNvSpPr/>
          <p:nvPr/>
        </p:nvSpPr>
        <p:spPr>
          <a:xfrm>
            <a:off x="1637414" y="2088308"/>
            <a:ext cx="3302801" cy="330280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A2E0D7-C3BE-4A47-91EC-0AEEC1BEFB58}"/>
              </a:ext>
            </a:extLst>
          </p:cNvPr>
          <p:cNvSpPr/>
          <p:nvPr/>
        </p:nvSpPr>
        <p:spPr>
          <a:xfrm>
            <a:off x="2559093" y="3610637"/>
            <a:ext cx="23811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463</a:t>
            </a:r>
            <a:r>
              <a:rPr lang="zh-CN" altLang="en-US" sz="2000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metabolites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45176A-4D6F-5E4D-B185-D6C49C55D8AF}"/>
              </a:ext>
            </a:extLst>
          </p:cNvPr>
          <p:cNvSpPr/>
          <p:nvPr/>
        </p:nvSpPr>
        <p:spPr>
          <a:xfrm>
            <a:off x="444849" y="3353705"/>
            <a:ext cx="2000491" cy="7720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479</a:t>
            </a:r>
            <a:r>
              <a:rPr lang="zh-CN" altLang="en-US" sz="2000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endParaRPr lang="en-US" altLang="zh-CN" sz="2000" dirty="0">
              <a:solidFill>
                <a:schemeClr val="bg1"/>
              </a:solidFill>
              <a:latin typeface="Helvetica" pitchFamily="2" charset="0"/>
              <a:ea typeface="Segoe UI Emoji" panose="020B0502040204020203" pitchFamily="34" charset="0"/>
            </a:endParaRPr>
          </a:p>
          <a:p>
            <a:pPr algn="ctr">
              <a:spcAft>
                <a:spcPts val="50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metabolites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D8ECDB-D34E-3249-A800-0A86A20DC5F1}"/>
              </a:ext>
            </a:extLst>
          </p:cNvPr>
          <p:cNvSpPr/>
          <p:nvPr/>
        </p:nvSpPr>
        <p:spPr>
          <a:xfrm>
            <a:off x="5793543" y="2181964"/>
            <a:ext cx="6343522" cy="2503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Aft>
                <a:spcPts val="500"/>
              </a:spcAft>
              <a:buAutoNum type="arabicPeriod"/>
            </a:pPr>
            <a:r>
              <a:rPr lang="en-US" altLang="zh-CN" sz="2000" dirty="0">
                <a:latin typeface="Helvetica" pitchFamily="2" charset="0"/>
                <a:ea typeface="Segoe UI Emoji" panose="020B0502040204020203" pitchFamily="34" charset="0"/>
              </a:rPr>
              <a:t>We retrieved all the 463 metabolites annotated in the original paper. </a:t>
            </a:r>
          </a:p>
          <a:p>
            <a:pPr marL="457200" indent="-457200" algn="just">
              <a:spcAft>
                <a:spcPts val="500"/>
              </a:spcAft>
              <a:buAutoNum type="arabicPeriod"/>
            </a:pPr>
            <a:endParaRPr lang="en-US" altLang="zh-CN" sz="2000" dirty="0">
              <a:latin typeface="Helvetica" pitchFamily="2" charset="0"/>
              <a:ea typeface="Segoe UI Emoji" panose="020B0502040204020203" pitchFamily="34" charset="0"/>
            </a:endParaRPr>
          </a:p>
          <a:p>
            <a:pPr marL="457200" indent="-457200" algn="just">
              <a:spcAft>
                <a:spcPts val="500"/>
              </a:spcAft>
              <a:buAutoNum type="arabicPeriod"/>
            </a:pPr>
            <a:r>
              <a:rPr lang="en-US" altLang="zh-CN" sz="2000" dirty="0">
                <a:latin typeface="Helvetica" pitchFamily="2" charset="0"/>
                <a:ea typeface="Segoe UI Emoji" panose="020B0502040204020203" pitchFamily="34" charset="0"/>
              </a:rPr>
              <a:t>457 out of 463 annotation are consistent with exercise paper.</a:t>
            </a:r>
          </a:p>
          <a:p>
            <a:pPr marL="457200" indent="-457200" algn="just">
              <a:spcAft>
                <a:spcPts val="500"/>
              </a:spcAft>
              <a:buAutoNum type="arabicPeriod"/>
            </a:pPr>
            <a:endParaRPr lang="en-US" altLang="zh-CN" sz="2000" dirty="0">
              <a:latin typeface="Helvetica" pitchFamily="2" charset="0"/>
              <a:ea typeface="Segoe UI Emoji" panose="020B0502040204020203" pitchFamily="34" charset="0"/>
            </a:endParaRPr>
          </a:p>
          <a:p>
            <a:pPr marL="457200" indent="-457200" algn="just">
              <a:spcAft>
                <a:spcPts val="500"/>
              </a:spcAft>
              <a:buAutoNum type="arabicPeriod"/>
            </a:pPr>
            <a:r>
              <a:rPr lang="en-US" altLang="zh-CN" sz="2000" dirty="0">
                <a:latin typeface="Helvetica" pitchFamily="2" charset="0"/>
                <a:ea typeface="Segoe UI Emoji" panose="020B0502040204020203" pitchFamily="34" charset="0"/>
              </a:rPr>
              <a:t>We</a:t>
            </a:r>
            <a:r>
              <a:rPr lang="zh-CN" altLang="en-US" sz="2000" dirty="0"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000" dirty="0">
                <a:latin typeface="Helvetica" pitchFamily="2" charset="0"/>
                <a:ea typeface="Segoe UI Emoji" panose="020B0502040204020203" pitchFamily="34" charset="0"/>
              </a:rPr>
              <a:t>additionally</a:t>
            </a:r>
            <a:r>
              <a:rPr lang="zh-CN" altLang="en-US" sz="2000" dirty="0"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000" dirty="0">
                <a:latin typeface="Helvetica" pitchFamily="2" charset="0"/>
                <a:ea typeface="Segoe UI Emoji" panose="020B0502040204020203" pitchFamily="34" charset="0"/>
              </a:rPr>
              <a:t>annotate 479 more metabolites.</a:t>
            </a:r>
          </a:p>
        </p:txBody>
      </p:sp>
    </p:spTree>
    <p:extLst>
      <p:ext uri="{BB962C8B-B14F-4D97-AF65-F5344CB8AC3E}">
        <p14:creationId xmlns:p14="http://schemas.microsoft.com/office/powerpoint/2010/main" val="1434814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443A23-28E5-8D41-834F-BD060948D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9" y="6430297"/>
            <a:ext cx="2040194" cy="4556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04E920-235C-9E47-BF35-3D80AFA2E5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645" y="114704"/>
            <a:ext cx="330583" cy="3305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5FB09-20B8-D441-9F2D-CB0BC5106263}"/>
              </a:ext>
            </a:extLst>
          </p:cNvPr>
          <p:cNvSpPr txBox="1"/>
          <p:nvPr/>
        </p:nvSpPr>
        <p:spPr>
          <a:xfrm>
            <a:off x="527228" y="49163"/>
            <a:ext cx="11664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8B1514"/>
                </a:solidFill>
                <a:latin typeface="Helvetica" pitchFamily="2" charset="0"/>
              </a:rPr>
              <a:t>Non-consistent Annotations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5702183-F15B-2841-8397-3517E2482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19</a:t>
            </a:fld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669AFA1-4B02-3840-BCBA-67E887085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39" y="677197"/>
            <a:ext cx="7924800" cy="575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4913BC-A4F3-264C-8972-D745A2E1E94D}"/>
              </a:ext>
            </a:extLst>
          </p:cNvPr>
          <p:cNvSpPr/>
          <p:nvPr/>
        </p:nvSpPr>
        <p:spPr>
          <a:xfrm>
            <a:off x="8149820" y="3015138"/>
            <a:ext cx="40421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rgbClr val="000000"/>
                </a:solidFill>
                <a:latin typeface="Helvetica" pitchFamily="2" charset="0"/>
              </a:rPr>
              <a:t>peak 1.00_137.0243m/z</a:t>
            </a:r>
          </a:p>
          <a:p>
            <a:pPr algn="just"/>
            <a:endParaRPr lang="en-US" sz="1600" dirty="0">
              <a:solidFill>
                <a:srgbClr val="000000"/>
              </a:solidFill>
              <a:latin typeface="Helvetica" pitchFamily="2" charset="0"/>
            </a:endParaRPr>
          </a:p>
          <a:p>
            <a:pPr algn="just"/>
            <a:r>
              <a:rPr lang="en-US" altLang="zh-CN" sz="1600" dirty="0">
                <a:solidFill>
                  <a:srgbClr val="000000"/>
                </a:solidFill>
                <a:latin typeface="Helvetica" pitchFamily="2" charset="0"/>
              </a:rPr>
              <a:t>For</a:t>
            </a:r>
            <a:r>
              <a:rPr lang="zh-CN" altLang="en-US" sz="16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Helvetica" pitchFamily="2" charset="0"/>
              </a:rPr>
              <a:t>metID,</a:t>
            </a:r>
            <a:r>
              <a:rPr lang="zh-CN" altLang="en-US" sz="16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Helvetica" pitchFamily="2" charset="0"/>
              </a:rPr>
              <a:t>rank</a:t>
            </a:r>
            <a:r>
              <a:rPr lang="zh-CN" altLang="en-US" sz="16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Helvetica" pitchFamily="2" charset="0"/>
              </a:rPr>
              <a:t>2</a:t>
            </a:r>
            <a:r>
              <a:rPr lang="zh-CN" altLang="en-US" sz="16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Helvetica" pitchFamily="2" charset="0"/>
              </a:rPr>
              <a:t>annotation</a:t>
            </a:r>
            <a:r>
              <a:rPr lang="zh-CN" altLang="en-US" sz="16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Helvetica" pitchFamily="2" charset="0"/>
              </a:rPr>
              <a:t>is</a:t>
            </a:r>
            <a:r>
              <a:rPr lang="zh-CN" altLang="en-US" sz="16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Helvetica" pitchFamily="2" charset="0"/>
              </a:rPr>
              <a:t>consistent</a:t>
            </a:r>
            <a:r>
              <a:rPr lang="zh-CN" altLang="en-US" sz="16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Helvetica" pitchFamily="2" charset="0"/>
              </a:rPr>
              <a:t>with</a:t>
            </a:r>
            <a:r>
              <a:rPr lang="zh-CN" altLang="en-US" sz="16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Helvetica" pitchFamily="2" charset="0"/>
              </a:rPr>
              <a:t>the</a:t>
            </a:r>
            <a:r>
              <a:rPr lang="zh-CN" altLang="en-US" sz="16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Helvetica" pitchFamily="2" charset="0"/>
              </a:rPr>
              <a:t>original</a:t>
            </a:r>
            <a:r>
              <a:rPr lang="zh-CN" altLang="en-US" sz="16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Helvetica" pitchFamily="2" charset="0"/>
              </a:rPr>
              <a:t>paper</a:t>
            </a:r>
            <a:r>
              <a:rPr lang="zh-CN" altLang="en-US" sz="16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Helvetica" pitchFamily="2" charset="0"/>
              </a:rPr>
              <a:t>annotation.</a:t>
            </a:r>
            <a:r>
              <a:rPr lang="en-US" sz="1600" dirty="0">
                <a:solidFill>
                  <a:srgbClr val="000000"/>
                </a:solidFill>
                <a:latin typeface="Helvetica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7413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5000">
              <a:schemeClr val="tx1">
                <a:lumMod val="65000"/>
                <a:lumOff val="3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04E920-235C-9E47-BF35-3D80AFA2E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645" y="114704"/>
            <a:ext cx="330583" cy="3305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5FB09-20B8-D441-9F2D-CB0BC5106263}"/>
              </a:ext>
            </a:extLst>
          </p:cNvPr>
          <p:cNvSpPr txBox="1"/>
          <p:nvPr/>
        </p:nvSpPr>
        <p:spPr>
          <a:xfrm>
            <a:off x="527228" y="49163"/>
            <a:ext cx="11664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OUTLINE</a:t>
            </a:r>
            <a:endParaRPr 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5702183-F15B-2841-8397-3517E2482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2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07FF2E-D040-674C-B5F2-61DB3AAED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645" y="6555466"/>
            <a:ext cx="1841501" cy="2564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0194A4-1A3D-BB40-9A02-9AA193FADD19}"/>
              </a:ext>
            </a:extLst>
          </p:cNvPr>
          <p:cNvSpPr/>
          <p:nvPr/>
        </p:nvSpPr>
        <p:spPr>
          <a:xfrm>
            <a:off x="294640" y="1359382"/>
            <a:ext cx="11897360" cy="3503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spcAft>
                <a:spcPts val="500"/>
              </a:spcAft>
              <a:buBlip>
                <a:blip r:embed="rId6"/>
              </a:buBlip>
            </a:pPr>
            <a:r>
              <a:rPr lang="en-US" altLang="zh-CN" sz="2800" b="1" dirty="0">
                <a:solidFill>
                  <a:schemeClr val="accent4"/>
                </a:solidFill>
                <a:latin typeface="Helvetica" pitchFamily="2" charset="0"/>
                <a:ea typeface="Segoe UI Emoji" panose="020B0502040204020203" pitchFamily="34" charset="0"/>
              </a:rPr>
              <a:t>metID: Compound Annotation for LC-MS Data </a:t>
            </a:r>
          </a:p>
          <a:p>
            <a:pPr>
              <a:spcAft>
                <a:spcPts val="500"/>
              </a:spcAft>
            </a:pPr>
            <a:r>
              <a:rPr lang="zh-CN" altLang="en-US" sz="2400" b="1" dirty="0">
                <a:solidFill>
                  <a:schemeClr val="accent4"/>
                </a:solidFill>
                <a:latin typeface="Helvetica" pitchFamily="2" charset="0"/>
              </a:rPr>
              <a:t>     </a:t>
            </a:r>
            <a:r>
              <a:rPr lang="en-US" altLang="zh-CN" sz="2400" dirty="0">
                <a:solidFill>
                  <a:schemeClr val="accent4"/>
                </a:solidFill>
                <a:latin typeface="Helvetica" pitchFamily="2" charset="0"/>
              </a:rPr>
              <a:t>-</a:t>
            </a:r>
            <a:r>
              <a:rPr lang="zh-CN" altLang="en-US" sz="2400" dirty="0">
                <a:solidFill>
                  <a:schemeClr val="accent4"/>
                </a:solidFill>
                <a:latin typeface="Helvetica" pitchFamily="2" charset="0"/>
              </a:rPr>
              <a:t> </a:t>
            </a:r>
            <a:r>
              <a:rPr lang="en-US" altLang="zh-CN" sz="2400" dirty="0">
                <a:solidFill>
                  <a:schemeClr val="accent4"/>
                </a:solidFill>
                <a:latin typeface="Helvetica" pitchFamily="2" charset="0"/>
              </a:rPr>
              <a:t>In-house Database Construction</a:t>
            </a:r>
          </a:p>
          <a:p>
            <a:pPr>
              <a:spcAft>
                <a:spcPts val="500"/>
              </a:spcAft>
            </a:pPr>
            <a:r>
              <a:rPr lang="zh-CN" altLang="en-US" sz="2400" dirty="0">
                <a:solidFill>
                  <a:schemeClr val="accent4"/>
                </a:solidFill>
                <a:latin typeface="Helvetica" pitchFamily="2" charset="0"/>
              </a:rPr>
              <a:t>     </a:t>
            </a:r>
            <a:r>
              <a:rPr lang="en-US" altLang="zh-CN" sz="2400" dirty="0">
                <a:solidFill>
                  <a:schemeClr val="accent4"/>
                </a:solidFill>
                <a:latin typeface="Helvetica" pitchFamily="2" charset="0"/>
              </a:rPr>
              <a:t>-</a:t>
            </a:r>
            <a:r>
              <a:rPr lang="zh-CN" altLang="en-US" sz="2400" dirty="0">
                <a:solidFill>
                  <a:schemeClr val="accent4"/>
                </a:solidFill>
                <a:latin typeface="Helvetica" pitchFamily="2" charset="0"/>
              </a:rPr>
              <a:t> </a:t>
            </a:r>
            <a:r>
              <a:rPr lang="en-US" altLang="zh-CN" sz="2400" dirty="0">
                <a:solidFill>
                  <a:schemeClr val="accent4"/>
                </a:solidFill>
                <a:latin typeface="Helvetica" pitchFamily="2" charset="0"/>
              </a:rPr>
              <a:t>Databases Provided in metID</a:t>
            </a:r>
          </a:p>
          <a:p>
            <a:pPr>
              <a:spcAft>
                <a:spcPts val="500"/>
              </a:spcAft>
            </a:pPr>
            <a:r>
              <a:rPr lang="zh-CN" altLang="en-US" sz="2400" dirty="0">
                <a:solidFill>
                  <a:schemeClr val="accent4"/>
                </a:solidFill>
                <a:latin typeface="Helvetica" pitchFamily="2" charset="0"/>
              </a:rPr>
              <a:t>     </a:t>
            </a:r>
            <a:r>
              <a:rPr lang="en-US" altLang="zh-CN" sz="2400" dirty="0">
                <a:solidFill>
                  <a:schemeClr val="accent4"/>
                </a:solidFill>
                <a:latin typeface="Helvetica" pitchFamily="2" charset="0"/>
              </a:rPr>
              <a:t>-</a:t>
            </a:r>
            <a:r>
              <a:rPr lang="zh-CN" altLang="en-US" sz="2400" dirty="0">
                <a:solidFill>
                  <a:schemeClr val="accent4"/>
                </a:solidFill>
                <a:latin typeface="Helvetica" pitchFamily="2" charset="0"/>
              </a:rPr>
              <a:t> </a:t>
            </a:r>
            <a:r>
              <a:rPr lang="en-US" altLang="zh-CN" sz="2400" dirty="0">
                <a:solidFill>
                  <a:schemeClr val="accent4"/>
                </a:solidFill>
                <a:latin typeface="Helvetica" pitchFamily="2" charset="0"/>
              </a:rPr>
              <a:t>Database</a:t>
            </a:r>
            <a:r>
              <a:rPr lang="zh-CN" altLang="en-US" sz="2400" dirty="0">
                <a:solidFill>
                  <a:schemeClr val="accent4"/>
                </a:solidFill>
                <a:latin typeface="Helvetica" pitchFamily="2" charset="0"/>
              </a:rPr>
              <a:t> </a:t>
            </a:r>
            <a:r>
              <a:rPr lang="en-US" altLang="zh-CN" sz="2400" dirty="0">
                <a:solidFill>
                  <a:schemeClr val="accent4"/>
                </a:solidFill>
                <a:latin typeface="Helvetica" pitchFamily="2" charset="0"/>
              </a:rPr>
              <a:t>Sharing</a:t>
            </a:r>
          </a:p>
          <a:p>
            <a:pPr>
              <a:spcAft>
                <a:spcPts val="3000"/>
              </a:spcAft>
            </a:pPr>
            <a:r>
              <a:rPr lang="zh-CN" altLang="en-US" sz="2400" dirty="0">
                <a:solidFill>
                  <a:schemeClr val="accent4"/>
                </a:solidFill>
                <a:latin typeface="Helvetica" pitchFamily="2" charset="0"/>
              </a:rPr>
              <a:t>     </a:t>
            </a:r>
            <a:r>
              <a:rPr lang="en-US" altLang="zh-CN" sz="2400" dirty="0">
                <a:solidFill>
                  <a:schemeClr val="accent4"/>
                </a:solidFill>
                <a:latin typeface="Helvetica" pitchFamily="2" charset="0"/>
              </a:rPr>
              <a:t>- Case Study</a:t>
            </a:r>
            <a:endParaRPr lang="en-US" altLang="zh-CN" sz="2400" dirty="0">
              <a:solidFill>
                <a:schemeClr val="accent4"/>
              </a:solidFill>
              <a:latin typeface="Helvetica" pitchFamily="2" charset="0"/>
              <a:ea typeface="Segoe UI Emoji" panose="020B0502040204020203" pitchFamily="34" charset="0"/>
            </a:endParaRPr>
          </a:p>
          <a:p>
            <a:pPr marL="514350" indent="-514350">
              <a:spcAft>
                <a:spcPts val="500"/>
              </a:spcAft>
              <a:buBlip>
                <a:blip r:embed="rId6"/>
              </a:buBlip>
            </a:pPr>
            <a:r>
              <a:rPr lang="en-US" altLang="zh-CN" sz="2800" b="1" dirty="0">
                <a:solidFill>
                  <a:schemeClr val="accent4"/>
                </a:solidFill>
                <a:latin typeface="Helvetica" pitchFamily="2" charset="0"/>
                <a:ea typeface="Segoe UI Emoji" panose="020B0502040204020203" pitchFamily="34" charset="0"/>
              </a:rPr>
              <a:t>TidyMass: A</a:t>
            </a:r>
            <a:r>
              <a:rPr lang="en-US" altLang="zh-CN" sz="2800" b="1" dirty="0">
                <a:solidFill>
                  <a:schemeClr val="accent4"/>
                </a:solidFill>
                <a:latin typeface="Helvetica" pitchFamily="2" charset="0"/>
              </a:rPr>
              <a:t> Computational Framework for LC-MS Data Processing and Analysis</a:t>
            </a:r>
          </a:p>
        </p:txBody>
      </p:sp>
    </p:spTree>
    <p:extLst>
      <p:ext uri="{BB962C8B-B14F-4D97-AF65-F5344CB8AC3E}">
        <p14:creationId xmlns:p14="http://schemas.microsoft.com/office/powerpoint/2010/main" val="2363185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443A23-28E5-8D41-834F-BD060948D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9" y="6430297"/>
            <a:ext cx="2040194" cy="4556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04E920-235C-9E47-BF35-3D80AFA2E5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645" y="114704"/>
            <a:ext cx="330583" cy="3305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5FB09-20B8-D441-9F2D-CB0BC5106263}"/>
              </a:ext>
            </a:extLst>
          </p:cNvPr>
          <p:cNvSpPr txBox="1"/>
          <p:nvPr/>
        </p:nvSpPr>
        <p:spPr>
          <a:xfrm>
            <a:off x="527228" y="49163"/>
            <a:ext cx="11664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8B1514"/>
                </a:solidFill>
                <a:latin typeface="Helvetica" pitchFamily="2" charset="0"/>
              </a:rPr>
              <a:t>Non-consistent Annotations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5702183-F15B-2841-8397-3517E2482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20</a:t>
            </a:fld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D9D60DB-3C37-CF4E-B6BE-1D9A31402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5154"/>
            <a:ext cx="6615328" cy="573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D158B8B-CA16-C649-8EA0-C75540AC2F0C}"/>
              </a:ext>
            </a:extLst>
          </p:cNvPr>
          <p:cNvSpPr/>
          <p:nvPr/>
        </p:nvSpPr>
        <p:spPr>
          <a:xfrm>
            <a:off x="6615328" y="2706098"/>
            <a:ext cx="557667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rgbClr val="000000"/>
                </a:solidFill>
                <a:latin typeface="Helvetica" pitchFamily="2" charset="0"/>
              </a:rPr>
              <a:t>For the other five metabolites with the inconsistency of annotation, we found that the annotation by metID has higher </a:t>
            </a:r>
            <a:r>
              <a:rPr lang="en-US" altLang="zh-CN" sz="1600" dirty="0">
                <a:solidFill>
                  <a:srgbClr val="000000"/>
                </a:solidFill>
                <a:latin typeface="Helvetica" pitchFamily="2" charset="0"/>
              </a:rPr>
              <a:t>MS/MS</a:t>
            </a:r>
            <a:r>
              <a:rPr lang="zh-CN" altLang="en-US" sz="16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Helvetica" pitchFamily="2" charset="0"/>
              </a:rPr>
              <a:t>scores than the annotation in the original paper, indicating metID has high annotation accuracy.</a:t>
            </a:r>
            <a:endParaRPr lang="en-US" sz="16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624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443A23-28E5-8D41-834F-BD060948D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9" y="6430297"/>
            <a:ext cx="2040194" cy="4556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04E920-235C-9E47-BF35-3D80AFA2E5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645" y="114704"/>
            <a:ext cx="330583" cy="3305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5FB09-20B8-D441-9F2D-CB0BC5106263}"/>
              </a:ext>
            </a:extLst>
          </p:cNvPr>
          <p:cNvSpPr txBox="1"/>
          <p:nvPr/>
        </p:nvSpPr>
        <p:spPr>
          <a:xfrm>
            <a:off x="527228" y="49163"/>
            <a:ext cx="11664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8B1514"/>
                </a:solidFill>
                <a:latin typeface="Helvetica" pitchFamily="2" charset="0"/>
              </a:rPr>
              <a:t>479 More Metabolites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5702183-F15B-2841-8397-3517E2482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21</a:t>
            </a:fld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50AE2C7-0687-7C4D-A4F6-2BB2753E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160" y="1064700"/>
            <a:ext cx="10139680" cy="47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297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443A23-28E5-8D41-834F-BD060948D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9" y="6430297"/>
            <a:ext cx="2040194" cy="45564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5702183-F15B-2841-8397-3517E2482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66B976-28F4-4E44-9E99-DB14EE771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43357"/>
            <a:ext cx="6635550" cy="38411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D0A556-7B50-8744-A3D9-3F2E00E19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9291" y="1691115"/>
            <a:ext cx="5742709" cy="34957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19ECCA-FBA1-B348-B6D8-0E323BADC997}"/>
              </a:ext>
            </a:extLst>
          </p:cNvPr>
          <p:cNvSpPr txBox="1"/>
          <p:nvPr/>
        </p:nvSpPr>
        <p:spPr>
          <a:xfrm>
            <a:off x="8199047" y="5826418"/>
            <a:ext cx="39929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https://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jaspershen.github.io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/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tidymass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/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4A09F5-FA61-D140-90D4-9ACC4F034D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58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4A66E11-31D7-7948-A075-3E5D110D6B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645" y="114704"/>
            <a:ext cx="330583" cy="3305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356F63E-6F12-FF40-A793-9432DC23832B}"/>
              </a:ext>
            </a:extLst>
          </p:cNvPr>
          <p:cNvSpPr txBox="1"/>
          <p:nvPr/>
        </p:nvSpPr>
        <p:spPr>
          <a:xfrm>
            <a:off x="527228" y="49163"/>
            <a:ext cx="11664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Helvetica" pitchFamily="2" charset="0"/>
              </a:rPr>
              <a:t>Summary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360A55-D8FE-4A4B-89E0-F5BF65343106}"/>
              </a:ext>
            </a:extLst>
          </p:cNvPr>
          <p:cNvSpPr/>
          <p:nvPr/>
        </p:nvSpPr>
        <p:spPr>
          <a:xfrm>
            <a:off x="3174732" y="1051536"/>
            <a:ext cx="6145913" cy="3990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endParaRPr lang="en-US" altLang="zh-CN" sz="2800" b="1" dirty="0">
              <a:solidFill>
                <a:schemeClr val="accent4"/>
              </a:solidFill>
              <a:latin typeface="Helvetica" pitchFamily="2" charset="0"/>
              <a:ea typeface="Segoe UI Emoji" panose="020B0502040204020203" pitchFamily="34" charset="0"/>
            </a:endParaRPr>
          </a:p>
          <a:p>
            <a:pPr marL="514350" indent="-514350">
              <a:spcAft>
                <a:spcPts val="500"/>
              </a:spcAft>
              <a:buBlip>
                <a:blip r:embed="rId8"/>
              </a:buBlip>
            </a:pPr>
            <a:endParaRPr lang="en-US" altLang="zh-CN" sz="2400" b="1" dirty="0">
              <a:solidFill>
                <a:schemeClr val="bg1"/>
              </a:solidFill>
              <a:latin typeface="Helvetica" pitchFamily="2" charset="0"/>
              <a:ea typeface="Segoe UI Emoji" panose="020B0502040204020203" pitchFamily="34" charset="0"/>
            </a:endParaRPr>
          </a:p>
          <a:p>
            <a:pPr marL="514350" indent="-514350">
              <a:spcAft>
                <a:spcPts val="500"/>
              </a:spcAft>
              <a:buBlip>
                <a:blip r:embed="rId8"/>
              </a:buBlip>
            </a:pPr>
            <a:r>
              <a:rPr lang="en-US" altLang="zh-CN" sz="2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In-house</a:t>
            </a:r>
            <a:r>
              <a:rPr lang="zh-CN" altLang="en-US" sz="2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database</a:t>
            </a:r>
            <a:r>
              <a:rPr lang="zh-CN" altLang="en-US" sz="2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construction.</a:t>
            </a:r>
          </a:p>
          <a:p>
            <a:pPr marL="514350" indent="-514350">
              <a:spcAft>
                <a:spcPts val="500"/>
              </a:spcAft>
              <a:buBlip>
                <a:blip r:embed="rId8"/>
              </a:buBlip>
            </a:pPr>
            <a:endParaRPr lang="en-US" altLang="zh-CN" sz="2400" b="1" dirty="0">
              <a:solidFill>
                <a:schemeClr val="bg1"/>
              </a:solidFill>
              <a:latin typeface="Helvetica" pitchFamily="2" charset="0"/>
              <a:ea typeface="Segoe UI Emoji" panose="020B0502040204020203" pitchFamily="34" charset="0"/>
            </a:endParaRPr>
          </a:p>
          <a:p>
            <a:pPr marL="514350" indent="-514350">
              <a:spcAft>
                <a:spcPts val="500"/>
              </a:spcAft>
              <a:buBlip>
                <a:blip r:embed="rId8"/>
              </a:buBlip>
            </a:pPr>
            <a:r>
              <a:rPr lang="en-US" altLang="zh-CN" sz="2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Automatable</a:t>
            </a:r>
            <a:r>
              <a:rPr lang="zh-CN" altLang="en-US" sz="2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compound</a:t>
            </a:r>
            <a:r>
              <a:rPr lang="zh-CN" altLang="en-US" sz="2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annotation.</a:t>
            </a:r>
          </a:p>
          <a:p>
            <a:pPr marL="514350" indent="-514350">
              <a:spcAft>
                <a:spcPts val="500"/>
              </a:spcAft>
              <a:buBlip>
                <a:blip r:embed="rId8"/>
              </a:buBlip>
            </a:pPr>
            <a:endParaRPr lang="en-US" altLang="zh-CN" sz="2400" b="1" dirty="0">
              <a:solidFill>
                <a:schemeClr val="bg1"/>
              </a:solidFill>
              <a:latin typeface="Helvetica" pitchFamily="2" charset="0"/>
              <a:ea typeface="Segoe UI Emoji" panose="020B0502040204020203" pitchFamily="34" charset="0"/>
            </a:endParaRPr>
          </a:p>
          <a:p>
            <a:pPr marL="514350" indent="-514350">
              <a:spcAft>
                <a:spcPts val="500"/>
              </a:spcAft>
              <a:buBlip>
                <a:blip r:embed="rId8"/>
              </a:buBlip>
            </a:pPr>
            <a:r>
              <a:rPr lang="en-US" altLang="zh-CN" sz="2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Flexible</a:t>
            </a:r>
            <a:r>
              <a:rPr lang="zh-CN" altLang="en-US" sz="2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to</a:t>
            </a:r>
            <a:r>
              <a:rPr lang="zh-CN" altLang="en-US" sz="2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connect</a:t>
            </a:r>
            <a:r>
              <a:rPr lang="zh-CN" altLang="en-US" sz="2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with</a:t>
            </a:r>
            <a:r>
              <a:rPr lang="zh-CN" altLang="en-US" sz="2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other</a:t>
            </a:r>
            <a:r>
              <a:rPr lang="zh-CN" altLang="en-US" sz="2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tools.</a:t>
            </a:r>
          </a:p>
          <a:p>
            <a:pPr marL="514350" indent="-514350">
              <a:spcAft>
                <a:spcPts val="500"/>
              </a:spcAft>
              <a:buBlip>
                <a:blip r:embed="rId8"/>
              </a:buBlip>
            </a:pPr>
            <a:endParaRPr lang="en-US" altLang="zh-CN" sz="2400" b="1" dirty="0">
              <a:solidFill>
                <a:schemeClr val="bg1"/>
              </a:solidFill>
              <a:latin typeface="Helvetica" pitchFamily="2" charset="0"/>
              <a:ea typeface="Segoe UI Emoji" panose="020B0502040204020203" pitchFamily="34" charset="0"/>
            </a:endParaRPr>
          </a:p>
          <a:p>
            <a:pPr marL="514350" indent="-514350">
              <a:spcAft>
                <a:spcPts val="500"/>
              </a:spcAft>
              <a:buBlip>
                <a:blip r:embed="rId8"/>
              </a:buBlip>
            </a:pPr>
            <a:r>
              <a:rPr lang="en-US" altLang="zh-CN" sz="2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Easy</a:t>
            </a:r>
            <a:r>
              <a:rPr lang="zh-CN" altLang="en-US" sz="2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to</a:t>
            </a:r>
            <a:r>
              <a:rPr lang="zh-CN" altLang="en-US" sz="2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add</a:t>
            </a:r>
            <a:r>
              <a:rPr lang="zh-CN" altLang="en-US" sz="2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new</a:t>
            </a:r>
            <a:r>
              <a:rPr lang="zh-CN" altLang="en-US" sz="2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method/algorithms.</a:t>
            </a:r>
          </a:p>
        </p:txBody>
      </p:sp>
    </p:spTree>
    <p:extLst>
      <p:ext uri="{BB962C8B-B14F-4D97-AF65-F5344CB8AC3E}">
        <p14:creationId xmlns:p14="http://schemas.microsoft.com/office/powerpoint/2010/main" val="1889263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5000">
              <a:schemeClr val="tx1">
                <a:lumMod val="65000"/>
                <a:lumOff val="3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18F8ACE-2627-BE4E-BF69-517419064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23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345BC3-5736-0D40-86D4-7E968028D3FA}"/>
              </a:ext>
            </a:extLst>
          </p:cNvPr>
          <p:cNvSpPr/>
          <p:nvPr/>
        </p:nvSpPr>
        <p:spPr>
          <a:xfrm>
            <a:off x="0" y="3585452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US" altLang="zh-CN" sz="2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TidyMass: A Computational Framework for LC-MS Data processing and analysis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06AEF46E-54AF-FA49-8CBF-C3908E4EB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410" y="1895331"/>
            <a:ext cx="1329180" cy="153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131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18F8ACE-2627-BE4E-BF69-517419064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24</a:t>
            </a:fld>
            <a:endParaRPr lang="en-US" dirty="0"/>
          </a:p>
        </p:txBody>
      </p:sp>
      <p:pic>
        <p:nvPicPr>
          <p:cNvPr id="1024" name="Picture 1023">
            <a:extLst>
              <a:ext uri="{FF2B5EF4-FFF2-40B4-BE49-F238E27FC236}">
                <a16:creationId xmlns:a16="http://schemas.microsoft.com/office/drawing/2014/main" id="{0F4E9B02-83CC-F74D-B47B-5C64E80B5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7"/>
            <a:ext cx="12192000" cy="6853646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47FC6169-80EC-974C-9A13-C9CF07D7683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58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9" name="Picture 6" descr="R">
            <a:extLst>
              <a:ext uri="{FF2B5EF4-FFF2-40B4-BE49-F238E27FC236}">
                <a16:creationId xmlns:a16="http://schemas.microsoft.com/office/drawing/2014/main" id="{55E30839-85D0-214C-8EAF-F1C0E31CD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29" y="2311360"/>
            <a:ext cx="2245680" cy="174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ioconductor on Containers">
            <a:extLst>
              <a:ext uri="{FF2B5EF4-FFF2-40B4-BE49-F238E27FC236}">
                <a16:creationId xmlns:a16="http://schemas.microsoft.com/office/drawing/2014/main" id="{ED671E72-6709-A342-9B18-7DC7BFE6E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623" y="1827040"/>
            <a:ext cx="1169814" cy="135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1026">
            <a:extLst>
              <a:ext uri="{FF2B5EF4-FFF2-40B4-BE49-F238E27FC236}">
                <a16:creationId xmlns:a16="http://schemas.microsoft.com/office/drawing/2014/main" id="{B34B333F-E24A-AD47-9C89-BA9CAC220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1629" y="1827040"/>
            <a:ext cx="1257942" cy="1257942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85715E31-83A8-EB40-8BB5-FA6D97641956}"/>
              </a:ext>
            </a:extLst>
          </p:cNvPr>
          <p:cNvSpPr/>
          <p:nvPr/>
        </p:nvSpPr>
        <p:spPr>
          <a:xfrm>
            <a:off x="4933899" y="3215963"/>
            <a:ext cx="22269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US" altLang="zh-CN" sz="1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Comprehensive</a:t>
            </a:r>
            <a:r>
              <a:rPr lang="zh-CN" altLang="en-US" sz="1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R</a:t>
            </a:r>
            <a:r>
              <a:rPr lang="zh-CN" altLang="en-US" sz="1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Archive</a:t>
            </a:r>
            <a:r>
              <a:rPr lang="zh-CN" altLang="en-US" sz="1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Network</a:t>
            </a:r>
            <a:r>
              <a:rPr lang="zh-CN" altLang="en-US" sz="1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(CRAN)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5E15087-F5C9-2347-AD82-70DEC207AED3}"/>
              </a:ext>
            </a:extLst>
          </p:cNvPr>
          <p:cNvSpPr/>
          <p:nvPr/>
        </p:nvSpPr>
        <p:spPr>
          <a:xfrm>
            <a:off x="8024037" y="3323683"/>
            <a:ext cx="11731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US" altLang="zh-CN" sz="1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GitHub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F8277FB-25A0-EC44-995E-C7BCE75C67B8}"/>
              </a:ext>
            </a:extLst>
          </p:cNvPr>
          <p:cNvSpPr/>
          <p:nvPr/>
        </p:nvSpPr>
        <p:spPr>
          <a:xfrm>
            <a:off x="2512811" y="3323683"/>
            <a:ext cx="22269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US" altLang="zh-CN" sz="1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Bioconductor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DA77DB7-9DC1-9047-952F-E6F016FC0841}"/>
              </a:ext>
            </a:extLst>
          </p:cNvPr>
          <p:cNvSpPr/>
          <p:nvPr/>
        </p:nvSpPr>
        <p:spPr>
          <a:xfrm>
            <a:off x="2512811" y="4342426"/>
            <a:ext cx="2226952" cy="587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US" altLang="zh-CN" sz="1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2,083</a:t>
            </a:r>
            <a:r>
              <a:rPr lang="zh-CN" altLang="en-US" sz="1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packages</a:t>
            </a:r>
          </a:p>
          <a:p>
            <a:pPr algn="ctr">
              <a:spcAft>
                <a:spcPts val="500"/>
              </a:spcAft>
            </a:pPr>
            <a:r>
              <a:rPr lang="en-US" altLang="zh-CN" sz="1400" b="1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  <a:ea typeface="Segoe UI Emoji" panose="020B0502040204020203" pitchFamily="34" charset="0"/>
              </a:rPr>
              <a:t>(10/31/2021)</a:t>
            </a:r>
          </a:p>
        </p:txBody>
      </p:sp>
      <p:pic>
        <p:nvPicPr>
          <p:cNvPr id="1058" name="Picture 34" descr="CRAN - Package arm">
            <a:extLst>
              <a:ext uri="{FF2B5EF4-FFF2-40B4-BE49-F238E27FC236}">
                <a16:creationId xmlns:a16="http://schemas.microsoft.com/office/drawing/2014/main" id="{2805DADF-8D4D-ED4B-A303-C1B83D870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39" y="1947298"/>
            <a:ext cx="1137684" cy="113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904B8582-FEBE-5B42-9EF3-5430D4C75C66}"/>
              </a:ext>
            </a:extLst>
          </p:cNvPr>
          <p:cNvSpPr/>
          <p:nvPr/>
        </p:nvSpPr>
        <p:spPr>
          <a:xfrm>
            <a:off x="5185574" y="4342426"/>
            <a:ext cx="1723602" cy="587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US" altLang="zh-CN" sz="1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18,357</a:t>
            </a:r>
            <a:r>
              <a:rPr lang="zh-CN" altLang="en-US" sz="1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packages</a:t>
            </a:r>
          </a:p>
          <a:p>
            <a:pPr algn="ctr">
              <a:spcAft>
                <a:spcPts val="500"/>
              </a:spcAft>
            </a:pPr>
            <a:r>
              <a:rPr lang="en-US" altLang="zh-CN" sz="1400" b="1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  <a:ea typeface="Segoe UI Emoji" panose="020B0502040204020203" pitchFamily="34" charset="0"/>
              </a:rPr>
              <a:t>(10/31/2021)</a:t>
            </a:r>
          </a:p>
        </p:txBody>
      </p:sp>
      <p:pic>
        <p:nvPicPr>
          <p:cNvPr id="1060" name="Picture 36" descr="R-Forge Home">
            <a:extLst>
              <a:ext uri="{FF2B5EF4-FFF2-40B4-BE49-F238E27FC236}">
                <a16:creationId xmlns:a16="http://schemas.microsoft.com/office/drawing/2014/main" id="{4D268E7E-534D-CB44-B805-381930C99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2179" y="2275426"/>
            <a:ext cx="1872216" cy="48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EE1A4C63-6D44-F84A-9922-7BBE1FB463E4}"/>
              </a:ext>
            </a:extLst>
          </p:cNvPr>
          <p:cNvSpPr/>
          <p:nvPr/>
        </p:nvSpPr>
        <p:spPr>
          <a:xfrm>
            <a:off x="9982200" y="4342426"/>
            <a:ext cx="2226952" cy="587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US" altLang="zh-CN" sz="1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2,148</a:t>
            </a:r>
            <a:r>
              <a:rPr lang="zh-CN" altLang="en-US" sz="1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packages</a:t>
            </a:r>
          </a:p>
          <a:p>
            <a:pPr algn="ctr">
              <a:spcAft>
                <a:spcPts val="500"/>
              </a:spcAft>
            </a:pPr>
            <a:r>
              <a:rPr lang="en-US" altLang="zh-CN" sz="1400" b="1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  <a:ea typeface="Segoe UI Emoji" panose="020B0502040204020203" pitchFamily="34" charset="0"/>
              </a:rPr>
              <a:t>(10/31/2021)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5506346-967C-394A-A84C-B8B28831B1E1}"/>
              </a:ext>
            </a:extLst>
          </p:cNvPr>
          <p:cNvSpPr/>
          <p:nvPr/>
        </p:nvSpPr>
        <p:spPr>
          <a:xfrm>
            <a:off x="7600518" y="4328052"/>
            <a:ext cx="2020161" cy="587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US" altLang="zh-CN" sz="1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34,268</a:t>
            </a:r>
            <a:r>
              <a:rPr lang="zh-CN" altLang="en-US" sz="1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active</a:t>
            </a:r>
            <a:r>
              <a:rPr lang="zh-CN" altLang="en-US" sz="1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repos</a:t>
            </a:r>
          </a:p>
          <a:p>
            <a:pPr algn="ctr">
              <a:spcAft>
                <a:spcPts val="500"/>
              </a:spcAft>
            </a:pPr>
            <a:r>
              <a:rPr lang="en-US" altLang="zh-CN" sz="1400" b="1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  <a:ea typeface="Segoe UI Emoji" panose="020B0502040204020203" pitchFamily="34" charset="0"/>
              </a:rPr>
              <a:t>(10/1/2014)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818D48B-3E5C-E849-A4B0-D054F9648392}"/>
              </a:ext>
            </a:extLst>
          </p:cNvPr>
          <p:cNvSpPr/>
          <p:nvPr/>
        </p:nvSpPr>
        <p:spPr>
          <a:xfrm>
            <a:off x="10529381" y="3323683"/>
            <a:ext cx="11731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US" altLang="zh-CN" sz="1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R-Forge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CAD289B-063F-4C45-98D4-BBBB9EE007F0}"/>
              </a:ext>
            </a:extLst>
          </p:cNvPr>
          <p:cNvSpPr/>
          <p:nvPr/>
        </p:nvSpPr>
        <p:spPr>
          <a:xfrm>
            <a:off x="1605516" y="513072"/>
            <a:ext cx="92822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US" altLang="zh-CN" sz="2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R</a:t>
            </a:r>
            <a:r>
              <a:rPr lang="zh-CN" altLang="en-US" sz="2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is</a:t>
            </a:r>
            <a:r>
              <a:rPr lang="zh-CN" altLang="en-US" sz="2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the</a:t>
            </a:r>
            <a:r>
              <a:rPr lang="zh-CN" altLang="en-US" sz="2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most</a:t>
            </a:r>
            <a:r>
              <a:rPr lang="zh-CN" altLang="en-US" sz="2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important</a:t>
            </a:r>
            <a:r>
              <a:rPr lang="zh-CN" altLang="en-US" sz="2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language</a:t>
            </a:r>
            <a:r>
              <a:rPr lang="zh-CN" altLang="en-US" sz="2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for</a:t>
            </a:r>
            <a:r>
              <a:rPr lang="zh-CN" altLang="en-US" sz="2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bioinformatics</a:t>
            </a:r>
            <a:r>
              <a:rPr lang="zh-CN" altLang="en-US" sz="2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analysis</a:t>
            </a:r>
            <a:r>
              <a:rPr lang="zh-CN" altLang="en-US" sz="2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 </a:t>
            </a:r>
            <a:endParaRPr lang="en-US" altLang="zh-CN" sz="2400" b="1" dirty="0">
              <a:solidFill>
                <a:schemeClr val="bg1"/>
              </a:solidFill>
              <a:latin typeface="Helvetica" pitchFamily="2" charset="0"/>
              <a:ea typeface="Segoe UI Emoj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946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443A23-28E5-8D41-834F-BD060948D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39" y="6430297"/>
            <a:ext cx="2040194" cy="4556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5FB09-20B8-D441-9F2D-CB0BC5106263}"/>
              </a:ext>
            </a:extLst>
          </p:cNvPr>
          <p:cNvSpPr txBox="1"/>
          <p:nvPr/>
        </p:nvSpPr>
        <p:spPr>
          <a:xfrm>
            <a:off x="527228" y="49163"/>
            <a:ext cx="11664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8B1514"/>
                </a:solidFill>
                <a:latin typeface="Helvetica" pitchFamily="2" charset="0"/>
              </a:rPr>
              <a:t>TidyMass: Collection</a:t>
            </a:r>
            <a:r>
              <a:rPr lang="zh-CN" altLang="en-US" sz="2400" b="1" dirty="0">
                <a:solidFill>
                  <a:srgbClr val="8B1514"/>
                </a:solidFill>
                <a:latin typeface="Helvetica" pitchFamily="2" charset="0"/>
              </a:rPr>
              <a:t> </a:t>
            </a:r>
            <a:r>
              <a:rPr lang="en-US" altLang="zh-CN" sz="2400" b="1" dirty="0">
                <a:solidFill>
                  <a:srgbClr val="8B1514"/>
                </a:solidFill>
                <a:latin typeface="Helvetica" pitchFamily="2" charset="0"/>
              </a:rPr>
              <a:t>of</a:t>
            </a:r>
            <a:r>
              <a:rPr lang="zh-CN" altLang="en-US" sz="2400" b="1" dirty="0">
                <a:solidFill>
                  <a:srgbClr val="8B1514"/>
                </a:solidFill>
                <a:latin typeface="Helvetica" pitchFamily="2" charset="0"/>
              </a:rPr>
              <a:t> </a:t>
            </a:r>
            <a:r>
              <a:rPr lang="en-US" altLang="zh-CN" sz="2400" b="1" dirty="0">
                <a:solidFill>
                  <a:srgbClr val="8B1514"/>
                </a:solidFill>
                <a:latin typeface="Helvetica" pitchFamily="2" charset="0"/>
              </a:rPr>
              <a:t>R Packages for Mass Spectrometry Data Analysis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18F8ACE-2627-BE4E-BF69-517419064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25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2B311A-80D6-0E48-A690-445C9BDA6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645" y="114704"/>
            <a:ext cx="330583" cy="33058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52940CC-2C1E-3940-B5BF-1004D7E6E024}"/>
              </a:ext>
            </a:extLst>
          </p:cNvPr>
          <p:cNvSpPr/>
          <p:nvPr/>
        </p:nvSpPr>
        <p:spPr>
          <a:xfrm>
            <a:off x="4339238" y="740351"/>
            <a:ext cx="78527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b="1" dirty="0">
                <a:solidFill>
                  <a:srgbClr val="F3AF64"/>
                </a:solidFill>
                <a:latin typeface="Helvetica" pitchFamily="2" charset="0"/>
                <a:cs typeface="Segoe UI" panose="020B0502040204020203" pitchFamily="34" charset="0"/>
              </a:rPr>
              <a:t>metflow2</a:t>
            </a:r>
            <a:r>
              <a:rPr lang="en-US" altLang="zh-CN" dirty="0">
                <a:solidFill>
                  <a:srgbClr val="F3AF64"/>
                </a:solidFill>
                <a:latin typeface="Helvetica" pitchFamily="2" charset="0"/>
                <a:cs typeface="Segoe UI" panose="020B0502040204020203" pitchFamily="34" charset="0"/>
              </a:rPr>
              <a:t>:</a:t>
            </a:r>
            <a:r>
              <a:rPr lang="zh-CN" altLang="en-US" dirty="0">
                <a:solidFill>
                  <a:srgbClr val="F3AF64"/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rgbClr val="F4AF64"/>
                </a:solidFill>
                <a:latin typeface="Helvetica" pitchFamily="2" charset="0"/>
                <a:cs typeface="Segoe UI" panose="020B0502040204020203" pitchFamily="34" charset="0"/>
              </a:rPr>
              <a:t>Raw MS data processing and data cleaning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4C5E6D-E494-E645-8D55-FD4E9035C2CE}"/>
              </a:ext>
            </a:extLst>
          </p:cNvPr>
          <p:cNvSpPr/>
          <p:nvPr/>
        </p:nvSpPr>
        <p:spPr>
          <a:xfrm>
            <a:off x="4339238" y="1150240"/>
            <a:ext cx="35734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Helvetica" pitchFamily="2" charset="0"/>
                <a:cs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https://jaspershen.github.io/metflow2/</a:t>
            </a:r>
            <a:endParaRPr lang="en-US" sz="1600" dirty="0"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BDF2FE6-B03C-8441-9AD0-5F4E72380EA3}"/>
              </a:ext>
            </a:extLst>
          </p:cNvPr>
          <p:cNvSpPr/>
          <p:nvPr/>
        </p:nvSpPr>
        <p:spPr>
          <a:xfrm>
            <a:off x="4339238" y="2517162"/>
            <a:ext cx="76565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b="1" dirty="0">
                <a:solidFill>
                  <a:srgbClr val="25A7E2"/>
                </a:solidFill>
                <a:latin typeface="Helvetica" pitchFamily="2" charset="0"/>
                <a:cs typeface="Segoe UI" panose="020B0502040204020203" pitchFamily="34" charset="0"/>
              </a:rPr>
              <a:t>metID</a:t>
            </a:r>
            <a:r>
              <a:rPr lang="en-US" altLang="zh-CN" dirty="0">
                <a:solidFill>
                  <a:srgbClr val="25A7E2"/>
                </a:solidFill>
                <a:latin typeface="Helvetica" pitchFamily="2" charset="0"/>
                <a:cs typeface="Segoe UI" panose="020B0502040204020203" pitchFamily="34" charset="0"/>
              </a:rPr>
              <a:t>:</a:t>
            </a:r>
            <a:r>
              <a:rPr lang="zh-CN" altLang="en-US" dirty="0">
                <a:solidFill>
                  <a:srgbClr val="25A7E2"/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5A7E2"/>
                </a:solidFill>
                <a:latin typeface="Helvetica" pitchFamily="2" charset="0"/>
                <a:cs typeface="Segoe UI" panose="020B0502040204020203" pitchFamily="34" charset="0"/>
              </a:rPr>
              <a:t>Compound</a:t>
            </a:r>
            <a:r>
              <a:rPr lang="zh-CN" altLang="en-US" dirty="0">
                <a:solidFill>
                  <a:srgbClr val="25A7E2"/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25A7E2"/>
                </a:solidFill>
                <a:latin typeface="Helvetica" pitchFamily="2" charset="0"/>
                <a:cs typeface="Segoe UI" panose="020B0502040204020203" pitchFamily="34" charset="0"/>
              </a:rPr>
              <a:t>identification</a:t>
            </a:r>
            <a:endParaRPr lang="en-US" dirty="0">
              <a:solidFill>
                <a:srgbClr val="25A7E2"/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DFA4BCA-D6FA-D84D-8CE4-74300384B803}"/>
              </a:ext>
            </a:extLst>
          </p:cNvPr>
          <p:cNvSpPr/>
          <p:nvPr/>
        </p:nvSpPr>
        <p:spPr>
          <a:xfrm>
            <a:off x="4339238" y="2927051"/>
            <a:ext cx="33009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Helvetica" pitchFamily="2" charset="0"/>
                <a:cs typeface="Segoe UI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https://jaspershen.github.io/metID/</a:t>
            </a:r>
            <a:endParaRPr lang="en-US" sz="1600" dirty="0"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7F0F3F3-37B5-C245-BA4D-F96DAF226481}"/>
              </a:ext>
            </a:extLst>
          </p:cNvPr>
          <p:cNvSpPr/>
          <p:nvPr/>
        </p:nvSpPr>
        <p:spPr>
          <a:xfrm>
            <a:off x="4339238" y="3354796"/>
            <a:ext cx="7772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b="1" dirty="0">
                <a:solidFill>
                  <a:srgbClr val="D0AA99"/>
                </a:solidFill>
                <a:latin typeface="Helvetica" pitchFamily="2" charset="0"/>
                <a:cs typeface="Segoe UI" panose="020B0502040204020203" pitchFamily="34" charset="0"/>
              </a:rPr>
              <a:t>metPath:</a:t>
            </a:r>
            <a:r>
              <a:rPr lang="zh-CN" altLang="en-US" b="1" dirty="0">
                <a:solidFill>
                  <a:srgbClr val="D0AA99"/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rgbClr val="D0AA99"/>
                </a:solidFill>
                <a:latin typeface="Helvetica" pitchFamily="2" charset="0"/>
                <a:cs typeface="Segoe UI" panose="020B0502040204020203" pitchFamily="34" charset="0"/>
              </a:rPr>
              <a:t>Biological information mining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D1A2516-EB93-D04B-8B6F-90299CD63F43}"/>
              </a:ext>
            </a:extLst>
          </p:cNvPr>
          <p:cNvSpPr/>
          <p:nvPr/>
        </p:nvSpPr>
        <p:spPr>
          <a:xfrm>
            <a:off x="4339238" y="3740523"/>
            <a:ext cx="35173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Helvetica" pitchFamily="2" charset="0"/>
                <a:cs typeface="Segoe UI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https://jaspershen.github.io/met</a:t>
            </a:r>
            <a:r>
              <a:rPr lang="en-US" altLang="zh-CN" sz="1600" dirty="0">
                <a:latin typeface="Helvetica" pitchFamily="2" charset="0"/>
                <a:cs typeface="Segoe UI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Path</a:t>
            </a:r>
            <a:r>
              <a:rPr lang="en-US" sz="1600" dirty="0">
                <a:latin typeface="Helvetica" pitchFamily="2" charset="0"/>
                <a:cs typeface="Segoe UI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sz="1600" dirty="0"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1C9FBE1-FDEB-C643-B2DB-B6C090771D8D}"/>
              </a:ext>
            </a:extLst>
          </p:cNvPr>
          <p:cNvSpPr/>
          <p:nvPr/>
        </p:nvSpPr>
        <p:spPr>
          <a:xfrm>
            <a:off x="4339238" y="4283826"/>
            <a:ext cx="78527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b="1" dirty="0">
                <a:solidFill>
                  <a:srgbClr val="DC4A13"/>
                </a:solidFill>
                <a:latin typeface="Helvetica" pitchFamily="2" charset="0"/>
                <a:cs typeface="Segoe UI" panose="020B0502040204020203" pitchFamily="34" charset="0"/>
              </a:rPr>
              <a:t>lipidflow:</a:t>
            </a:r>
            <a:r>
              <a:rPr lang="zh-CN" altLang="en-US" b="1" dirty="0">
                <a:solidFill>
                  <a:srgbClr val="DC4A13"/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DC4A13"/>
                </a:solidFill>
                <a:latin typeface="Helvetica" pitchFamily="2" charset="0"/>
                <a:cs typeface="Segoe UI" panose="020B0502040204020203" pitchFamily="34" charset="0"/>
              </a:rPr>
              <a:t>Lipidomics</a:t>
            </a:r>
            <a:r>
              <a:rPr lang="zh-CN" altLang="en-US" dirty="0">
                <a:solidFill>
                  <a:srgbClr val="DC4A13"/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DC4A13"/>
                </a:solidFill>
                <a:latin typeface="Helvetica" pitchFamily="2" charset="0"/>
                <a:cs typeface="Segoe UI" panose="020B0502040204020203" pitchFamily="34" charset="0"/>
              </a:rPr>
              <a:t>data</a:t>
            </a:r>
            <a:r>
              <a:rPr lang="zh-CN" altLang="en-US" dirty="0">
                <a:solidFill>
                  <a:srgbClr val="DC4A13"/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DC4A13"/>
                </a:solidFill>
                <a:latin typeface="Helvetica" pitchFamily="2" charset="0"/>
                <a:cs typeface="Segoe UI" panose="020B0502040204020203" pitchFamily="34" charset="0"/>
              </a:rPr>
              <a:t>analysis.</a:t>
            </a:r>
            <a:r>
              <a:rPr lang="zh-CN" altLang="en-US" dirty="0">
                <a:solidFill>
                  <a:srgbClr val="DC4A13"/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DC4A13"/>
                </a:solidFill>
                <a:latin typeface="Helvetica" pitchFamily="2" charset="0"/>
                <a:cs typeface="Segoe UI" panose="020B0502040204020203" pitchFamily="34" charset="0"/>
              </a:rPr>
              <a:t>(Chuchu</a:t>
            </a:r>
            <a:r>
              <a:rPr lang="zh-CN" altLang="en-US" dirty="0">
                <a:solidFill>
                  <a:srgbClr val="DC4A13"/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DC4A13"/>
                </a:solidFill>
                <a:latin typeface="Helvetica" pitchFamily="2" charset="0"/>
                <a:cs typeface="Segoe UI" panose="020B0502040204020203" pitchFamily="34" charset="0"/>
              </a:rPr>
              <a:t>Wang)</a:t>
            </a:r>
            <a:r>
              <a:rPr lang="zh-CN" altLang="en-US" dirty="0">
                <a:solidFill>
                  <a:srgbClr val="DC4A13"/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endParaRPr lang="en-US" dirty="0">
              <a:solidFill>
                <a:srgbClr val="DC4A13"/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537C74D-B204-8146-8995-D24E91E9F1DC}"/>
              </a:ext>
            </a:extLst>
          </p:cNvPr>
          <p:cNvSpPr/>
          <p:nvPr/>
        </p:nvSpPr>
        <p:spPr>
          <a:xfrm>
            <a:off x="4339238" y="4669553"/>
            <a:ext cx="3478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Helvetica" pitchFamily="2" charset="0"/>
                <a:cs typeface="Segoe UI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https://jaspershen.github.io/</a:t>
            </a:r>
            <a:r>
              <a:rPr lang="en-US" altLang="zh-CN" sz="1600" dirty="0">
                <a:latin typeface="Helvetica" pitchFamily="2" charset="0"/>
                <a:cs typeface="Segoe UI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lipidflow</a:t>
            </a:r>
            <a:r>
              <a:rPr lang="en-US" sz="1600" dirty="0">
                <a:latin typeface="Helvetica" pitchFamily="2" charset="0"/>
                <a:cs typeface="Segoe UI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sz="1600" dirty="0"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9AF68CC-6F46-8E4C-9EF8-9369ACAF416F}"/>
              </a:ext>
            </a:extLst>
          </p:cNvPr>
          <p:cNvSpPr/>
          <p:nvPr/>
        </p:nvSpPr>
        <p:spPr>
          <a:xfrm>
            <a:off x="4339238" y="5152034"/>
            <a:ext cx="7772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b="1" dirty="0">
                <a:solidFill>
                  <a:srgbClr val="748878"/>
                </a:solidFill>
                <a:latin typeface="Helvetica" pitchFamily="2" charset="0"/>
                <a:cs typeface="Segoe UI" panose="020B0502040204020203" pitchFamily="34" charset="0"/>
              </a:rPr>
              <a:t>fMSEA:</a:t>
            </a:r>
            <a:r>
              <a:rPr lang="zh-CN" altLang="en-US" b="1" dirty="0">
                <a:solidFill>
                  <a:srgbClr val="748878"/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748878"/>
                </a:solidFill>
                <a:latin typeface="Helvetica" pitchFamily="2" charset="0"/>
                <a:cs typeface="Segoe UI" panose="020B0502040204020203" pitchFamily="34" charset="0"/>
              </a:rPr>
              <a:t>feature</a:t>
            </a:r>
            <a:r>
              <a:rPr lang="zh-CN" altLang="en-US" dirty="0">
                <a:solidFill>
                  <a:srgbClr val="748878"/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748878"/>
                </a:solidFill>
                <a:latin typeface="Helvetica" pitchFamily="2" charset="0"/>
                <a:cs typeface="Segoe UI" panose="020B0502040204020203" pitchFamily="34" charset="0"/>
              </a:rPr>
              <a:t>based</a:t>
            </a:r>
            <a:r>
              <a:rPr lang="zh-CN" altLang="en-US" dirty="0">
                <a:solidFill>
                  <a:srgbClr val="748878"/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748878"/>
                </a:solidFill>
                <a:latin typeface="Helvetica" pitchFamily="2" charset="0"/>
                <a:cs typeface="Segoe UI" panose="020B0502040204020203" pitchFamily="34" charset="0"/>
              </a:rPr>
              <a:t>metabolite</a:t>
            </a:r>
            <a:r>
              <a:rPr lang="zh-CN" altLang="en-US" dirty="0">
                <a:solidFill>
                  <a:srgbClr val="748878"/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748878"/>
                </a:solidFill>
                <a:latin typeface="Helvetica" pitchFamily="2" charset="0"/>
                <a:cs typeface="Segoe UI" panose="020B0502040204020203" pitchFamily="34" charset="0"/>
              </a:rPr>
              <a:t>set</a:t>
            </a:r>
            <a:r>
              <a:rPr lang="zh-CN" altLang="en-US" dirty="0">
                <a:solidFill>
                  <a:srgbClr val="748878"/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748878"/>
                </a:solidFill>
                <a:latin typeface="Helvetica" pitchFamily="2" charset="0"/>
                <a:cs typeface="Segoe UI" panose="020B0502040204020203" pitchFamily="34" charset="0"/>
              </a:rPr>
              <a:t>enrichment</a:t>
            </a:r>
            <a:r>
              <a:rPr lang="zh-CN" altLang="en-US" dirty="0">
                <a:solidFill>
                  <a:srgbClr val="748878"/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748878"/>
                </a:solidFill>
                <a:latin typeface="Helvetica" pitchFamily="2" charset="0"/>
                <a:cs typeface="Segoe UI" panose="020B0502040204020203" pitchFamily="34" charset="0"/>
              </a:rPr>
              <a:t>analysis</a:t>
            </a:r>
            <a:endParaRPr lang="en-US" dirty="0">
              <a:solidFill>
                <a:srgbClr val="748878"/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E8F0083-7560-CC4C-B2FA-D9968CF6958C}"/>
              </a:ext>
            </a:extLst>
          </p:cNvPr>
          <p:cNvSpPr/>
          <p:nvPr/>
        </p:nvSpPr>
        <p:spPr>
          <a:xfrm>
            <a:off x="4339238" y="5521366"/>
            <a:ext cx="33906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Helvetica" pitchFamily="2" charset="0"/>
                <a:cs typeface="Segoe UI" panose="020B050204020402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https://jaspershen.github.io/</a:t>
            </a:r>
            <a:r>
              <a:rPr lang="en-US" altLang="zh-CN" sz="1600" dirty="0">
                <a:latin typeface="Helvetica" pitchFamily="2" charset="0"/>
                <a:cs typeface="Segoe UI" panose="020B050204020402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fMSEA</a:t>
            </a:r>
            <a:r>
              <a:rPr lang="en-US" sz="1600" dirty="0">
                <a:latin typeface="Helvetica" pitchFamily="2" charset="0"/>
                <a:cs typeface="Segoe UI" panose="020B050204020402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sz="1600" dirty="0">
              <a:latin typeface="Helvetica" pitchFamily="2" charset="0"/>
              <a:cs typeface="Segoe UI" panose="020B0502040204020203" pitchFamily="34" charset="0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3E7DC9B-EFE6-9E45-A030-B476DAE2FB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0315" y="803331"/>
            <a:ext cx="1118328" cy="28178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238EDA7-BE7B-D94A-A568-B3E82F3287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0315" y="2569109"/>
            <a:ext cx="1118328" cy="28178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1C6F0CF-A9D4-0E42-9337-54E2D639B9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40315" y="5196014"/>
            <a:ext cx="1164018" cy="25824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94D6C27-F1EA-3A44-857A-4AAA780898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40315" y="4322370"/>
            <a:ext cx="1164018" cy="25824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B9C506D-52A1-4843-A807-9940B4A862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40315" y="3425707"/>
            <a:ext cx="1164018" cy="258242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2C51AE08-8915-A144-998F-A20D50802A18}"/>
              </a:ext>
            </a:extLst>
          </p:cNvPr>
          <p:cNvGrpSpPr/>
          <p:nvPr/>
        </p:nvGrpSpPr>
        <p:grpSpPr>
          <a:xfrm>
            <a:off x="289426" y="761243"/>
            <a:ext cx="2032830" cy="5484180"/>
            <a:chOff x="268251" y="863486"/>
            <a:chExt cx="2032830" cy="5484180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C087620-566E-C84C-A672-FF0686118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871" y="863486"/>
              <a:ext cx="983677" cy="1135189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5D6FD3CD-17EA-FF42-AA9D-8BF9FA6CD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710" y="1721110"/>
              <a:ext cx="983677" cy="1136978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FD174082-F4B5-384F-AEED-16DA502A8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7074" y="867934"/>
              <a:ext cx="1005772" cy="1139309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32FDC69-2AB7-0442-BD6A-2D1560991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251" y="2572539"/>
              <a:ext cx="1018346" cy="1170620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FD1728EF-AE7A-CB4C-87F0-9B56CDB8C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286597" y="4312724"/>
              <a:ext cx="1014484" cy="1170620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5519B6FE-2042-CA4C-93E5-540E09BC0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83711" y="3449950"/>
              <a:ext cx="1005772" cy="1159751"/>
            </a:xfrm>
            <a:prstGeom prst="rect">
              <a:avLst/>
            </a:prstGeom>
          </p:spPr>
        </p:pic>
        <p:pic>
          <p:nvPicPr>
            <p:cNvPr id="57" name="Picture 2">
              <a:extLst>
                <a:ext uri="{FF2B5EF4-FFF2-40B4-BE49-F238E27FC236}">
                  <a16:creationId xmlns:a16="http://schemas.microsoft.com/office/drawing/2014/main" id="{43C4FAF4-28FE-464B-850B-0E47E959DA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47" y="5179266"/>
              <a:ext cx="1012613" cy="116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D9E5F40E-36D8-AF42-9912-E3DFF886CC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0315" y="6071825"/>
            <a:ext cx="1118328" cy="281783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6EC7C88E-4CE5-2442-AF76-813EE134AF81}"/>
              </a:ext>
            </a:extLst>
          </p:cNvPr>
          <p:cNvSpPr/>
          <p:nvPr/>
        </p:nvSpPr>
        <p:spPr>
          <a:xfrm>
            <a:off x="4339238" y="6081616"/>
            <a:ext cx="7772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b="1" dirty="0">
                <a:solidFill>
                  <a:srgbClr val="E91B00"/>
                </a:solidFill>
                <a:latin typeface="Helvetica" pitchFamily="2" charset="0"/>
                <a:cs typeface="Segoe UI" panose="020B0502040204020203" pitchFamily="34" charset="0"/>
              </a:rPr>
              <a:t>tinyTools:</a:t>
            </a:r>
            <a:r>
              <a:rPr lang="zh-CN" altLang="en-US" b="1" dirty="0">
                <a:solidFill>
                  <a:srgbClr val="E91B00"/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E91B00"/>
                </a:solidFill>
                <a:latin typeface="Helvetica" pitchFamily="2" charset="0"/>
                <a:cs typeface="Segoe UI" panose="020B0502040204020203" pitchFamily="34" charset="0"/>
              </a:rPr>
              <a:t>Toolkit</a:t>
            </a:r>
            <a:r>
              <a:rPr lang="zh-CN" altLang="en-US" dirty="0">
                <a:solidFill>
                  <a:srgbClr val="E91B00"/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E91B00"/>
                </a:solidFill>
                <a:latin typeface="Helvetica" pitchFamily="2" charset="0"/>
                <a:cs typeface="Segoe UI" panose="020B0502040204020203" pitchFamily="34" charset="0"/>
              </a:rPr>
              <a:t>for</a:t>
            </a:r>
            <a:r>
              <a:rPr lang="zh-CN" altLang="en-US" dirty="0">
                <a:solidFill>
                  <a:srgbClr val="E91B00"/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E91B00"/>
                </a:solidFill>
                <a:latin typeface="Helvetica" pitchFamily="2" charset="0"/>
                <a:cs typeface="Segoe UI" panose="020B0502040204020203" pitchFamily="34" charset="0"/>
              </a:rPr>
              <a:t>MS</a:t>
            </a:r>
            <a:r>
              <a:rPr lang="zh-CN" altLang="en-US" dirty="0">
                <a:solidFill>
                  <a:srgbClr val="E91B00"/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E91B00"/>
                </a:solidFill>
                <a:latin typeface="Helvetica" pitchFamily="2" charset="0"/>
                <a:cs typeface="Segoe UI" panose="020B0502040204020203" pitchFamily="34" charset="0"/>
              </a:rPr>
              <a:t>data</a:t>
            </a:r>
            <a:r>
              <a:rPr lang="zh-CN" altLang="en-US" dirty="0">
                <a:solidFill>
                  <a:srgbClr val="E91B00"/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E91B00"/>
                </a:solidFill>
                <a:latin typeface="Helvetica" pitchFamily="2" charset="0"/>
                <a:cs typeface="Segoe UI" panose="020B0502040204020203" pitchFamily="34" charset="0"/>
              </a:rPr>
              <a:t>processing.</a:t>
            </a:r>
            <a:endParaRPr lang="en-US" dirty="0">
              <a:solidFill>
                <a:srgbClr val="E91B00"/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DECCC00-DDF6-8645-9087-B3AF26F3F3B0}"/>
              </a:ext>
            </a:extLst>
          </p:cNvPr>
          <p:cNvSpPr/>
          <p:nvPr/>
        </p:nvSpPr>
        <p:spPr>
          <a:xfrm>
            <a:off x="4339238" y="6450948"/>
            <a:ext cx="35490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Helvetica" pitchFamily="2" charset="0"/>
                <a:cs typeface="Segoe UI" panose="020B0502040204020203" pitchFamily="34" charset="0"/>
              </a:rPr>
              <a:t>https://jaspershen.github.io/tinyTools/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9659120E-8040-3F4A-B39C-319A277EC3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0315" y="1723535"/>
            <a:ext cx="1118328" cy="281783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EB007AE2-2301-4A4C-9F7C-48BC19D64FE1}"/>
              </a:ext>
            </a:extLst>
          </p:cNvPr>
          <p:cNvSpPr/>
          <p:nvPr/>
        </p:nvSpPr>
        <p:spPr>
          <a:xfrm>
            <a:off x="4339238" y="1667020"/>
            <a:ext cx="78527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b="1" dirty="0">
                <a:solidFill>
                  <a:srgbClr val="71BE71"/>
                </a:solidFill>
                <a:latin typeface="Helvetica" pitchFamily="2" charset="0"/>
                <a:cs typeface="Segoe UI" panose="020B0502040204020203" pitchFamily="34" charset="0"/>
              </a:rPr>
              <a:t>metNormalizer</a:t>
            </a:r>
            <a:r>
              <a:rPr lang="en-US" altLang="zh-CN" dirty="0">
                <a:solidFill>
                  <a:srgbClr val="71BE71"/>
                </a:solidFill>
                <a:latin typeface="Helvetica" pitchFamily="2" charset="0"/>
                <a:cs typeface="Segoe UI" panose="020B0502040204020203" pitchFamily="34" charset="0"/>
              </a:rPr>
              <a:t>:</a:t>
            </a:r>
            <a:r>
              <a:rPr lang="zh-CN" altLang="en-US" dirty="0">
                <a:solidFill>
                  <a:srgbClr val="71BE71"/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71BE71"/>
                </a:solidFill>
                <a:latin typeface="Helvetica" pitchFamily="2" charset="0"/>
                <a:cs typeface="Segoe UI" panose="020B0502040204020203" pitchFamily="34" charset="0"/>
              </a:rPr>
              <a:t>Data</a:t>
            </a:r>
            <a:r>
              <a:rPr lang="zh-CN" altLang="en-US" dirty="0">
                <a:solidFill>
                  <a:srgbClr val="71BE71"/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71BE71"/>
                </a:solidFill>
                <a:latin typeface="Helvetica" pitchFamily="2" charset="0"/>
                <a:cs typeface="Segoe UI" panose="020B0502040204020203" pitchFamily="34" charset="0"/>
              </a:rPr>
              <a:t>normalization</a:t>
            </a:r>
            <a:r>
              <a:rPr lang="zh-CN" altLang="en-US" dirty="0">
                <a:solidFill>
                  <a:srgbClr val="71BE71"/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71BE71"/>
                </a:solidFill>
                <a:latin typeface="Helvetica" pitchFamily="2" charset="0"/>
                <a:cs typeface="Segoe UI" panose="020B0502040204020203" pitchFamily="34" charset="0"/>
              </a:rPr>
              <a:t>and</a:t>
            </a:r>
            <a:r>
              <a:rPr lang="zh-CN" altLang="en-US" dirty="0">
                <a:solidFill>
                  <a:srgbClr val="71BE71"/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71BE71"/>
                </a:solidFill>
                <a:latin typeface="Helvetica" pitchFamily="2" charset="0"/>
                <a:cs typeface="Segoe UI" panose="020B0502040204020203" pitchFamily="34" charset="0"/>
              </a:rPr>
              <a:t>integration</a:t>
            </a:r>
            <a:endParaRPr lang="en-US" dirty="0">
              <a:solidFill>
                <a:srgbClr val="71BE71"/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C58E9FD-41CB-F04E-9698-DB2A13A73A70}"/>
              </a:ext>
            </a:extLst>
          </p:cNvPr>
          <p:cNvSpPr/>
          <p:nvPr/>
        </p:nvSpPr>
        <p:spPr>
          <a:xfrm>
            <a:off x="4339238" y="2076909"/>
            <a:ext cx="40863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Helvetica" pitchFamily="2" charset="0"/>
                <a:cs typeface="Segoe UI" panose="020B0502040204020203" pitchFamily="34" charset="0"/>
              </a:rPr>
              <a:t>https://jaspershen.github.io/MetNormalizer/</a:t>
            </a:r>
          </a:p>
        </p:txBody>
      </p:sp>
    </p:spTree>
    <p:extLst>
      <p:ext uri="{BB962C8B-B14F-4D97-AF65-F5344CB8AC3E}">
        <p14:creationId xmlns:p14="http://schemas.microsoft.com/office/powerpoint/2010/main" val="1167535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443A23-28E5-8D41-834F-BD060948D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39" y="6430297"/>
            <a:ext cx="2040194" cy="4556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5FB09-20B8-D441-9F2D-CB0BC5106263}"/>
              </a:ext>
            </a:extLst>
          </p:cNvPr>
          <p:cNvSpPr txBox="1"/>
          <p:nvPr/>
        </p:nvSpPr>
        <p:spPr>
          <a:xfrm>
            <a:off x="527228" y="49163"/>
            <a:ext cx="11664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8B1514"/>
                </a:solidFill>
                <a:latin typeface="Helvetica" pitchFamily="2" charset="0"/>
              </a:rPr>
              <a:t>TidyMass: Collection</a:t>
            </a:r>
            <a:r>
              <a:rPr lang="zh-CN" altLang="en-US" sz="2400" b="1" dirty="0">
                <a:solidFill>
                  <a:srgbClr val="8B1514"/>
                </a:solidFill>
                <a:latin typeface="Helvetica" pitchFamily="2" charset="0"/>
              </a:rPr>
              <a:t> </a:t>
            </a:r>
            <a:r>
              <a:rPr lang="en-US" altLang="zh-CN" sz="2400" b="1" dirty="0">
                <a:solidFill>
                  <a:srgbClr val="8B1514"/>
                </a:solidFill>
                <a:latin typeface="Helvetica" pitchFamily="2" charset="0"/>
              </a:rPr>
              <a:t>of</a:t>
            </a:r>
            <a:r>
              <a:rPr lang="zh-CN" altLang="en-US" sz="2400" b="1" dirty="0">
                <a:solidFill>
                  <a:srgbClr val="8B1514"/>
                </a:solidFill>
                <a:latin typeface="Helvetica" pitchFamily="2" charset="0"/>
              </a:rPr>
              <a:t> </a:t>
            </a:r>
            <a:r>
              <a:rPr lang="en-US" altLang="zh-CN" sz="2400" b="1" dirty="0">
                <a:solidFill>
                  <a:srgbClr val="8B1514"/>
                </a:solidFill>
                <a:latin typeface="Helvetica" pitchFamily="2" charset="0"/>
              </a:rPr>
              <a:t>R Packages for Mass Spectrometry Data Analysis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18F8ACE-2627-BE4E-BF69-517419064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26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2B311A-80D6-0E48-A690-445C9BDA6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645" y="114704"/>
            <a:ext cx="330583" cy="330583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1F2542D8-3309-5849-BAC1-6DD3D4C7EE48}"/>
              </a:ext>
            </a:extLst>
          </p:cNvPr>
          <p:cNvGrpSpPr/>
          <p:nvPr/>
        </p:nvGrpSpPr>
        <p:grpSpPr>
          <a:xfrm>
            <a:off x="289426" y="761243"/>
            <a:ext cx="2032830" cy="5484180"/>
            <a:chOff x="268251" y="863486"/>
            <a:chExt cx="2032830" cy="5484180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A6238D6E-CD49-9243-823F-26DAF57B5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871" y="863486"/>
              <a:ext cx="983677" cy="1135189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6402925-D19E-3642-A4D8-EB31A9BBC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710" y="1721110"/>
              <a:ext cx="983677" cy="1136978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366C14FE-DAED-5846-9B67-BEC1AD861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7074" y="867934"/>
              <a:ext cx="1005772" cy="1139309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42B83AF-1C09-574E-A5CC-707255183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251" y="2572539"/>
              <a:ext cx="1018346" cy="117062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0B70148-B785-E24A-8184-2A768C50A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86597" y="4312724"/>
              <a:ext cx="1014484" cy="117062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518629A7-0D29-C444-9AAE-6EA99B85B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3711" y="3449950"/>
              <a:ext cx="1005772" cy="1159751"/>
            </a:xfrm>
            <a:prstGeom prst="rect">
              <a:avLst/>
            </a:prstGeom>
          </p:spPr>
        </p:pic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5BB795D0-69C6-FA47-B4CA-81970DEAC2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47" y="5179266"/>
              <a:ext cx="1012613" cy="116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2" name="Right Brace 71">
            <a:extLst>
              <a:ext uri="{FF2B5EF4-FFF2-40B4-BE49-F238E27FC236}">
                <a16:creationId xmlns:a16="http://schemas.microsoft.com/office/drawing/2014/main" id="{812A6B88-D65C-CC41-8CF9-51B0E1917D44}"/>
              </a:ext>
            </a:extLst>
          </p:cNvPr>
          <p:cNvSpPr/>
          <p:nvPr/>
        </p:nvSpPr>
        <p:spPr>
          <a:xfrm>
            <a:off x="2377439" y="1087120"/>
            <a:ext cx="983677" cy="4765040"/>
          </a:xfrm>
          <a:prstGeom prst="rightBrace">
            <a:avLst>
              <a:gd name="adj1" fmla="val 3208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D9FE18F-0BD7-2543-A505-4327A7EBE7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76893" y="685749"/>
            <a:ext cx="8925645" cy="5670601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BAC11AE1-F201-0246-B81E-A833B6F1F24D}"/>
              </a:ext>
            </a:extLst>
          </p:cNvPr>
          <p:cNvSpPr/>
          <p:nvPr/>
        </p:nvSpPr>
        <p:spPr>
          <a:xfrm>
            <a:off x="4541315" y="4639506"/>
            <a:ext cx="3086868" cy="3313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C3AC32C-9E26-A248-8D88-DA083A3D260D}"/>
              </a:ext>
            </a:extLst>
          </p:cNvPr>
          <p:cNvSpPr txBox="1"/>
          <p:nvPr/>
        </p:nvSpPr>
        <p:spPr>
          <a:xfrm>
            <a:off x="7315200" y="6319565"/>
            <a:ext cx="36682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https://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jaspershen.github.io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/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tidymass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237768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443A23-28E5-8D41-834F-BD060948D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39" y="6430297"/>
            <a:ext cx="2040194" cy="4556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5FB09-20B8-D441-9F2D-CB0BC5106263}"/>
              </a:ext>
            </a:extLst>
          </p:cNvPr>
          <p:cNvSpPr txBox="1"/>
          <p:nvPr/>
        </p:nvSpPr>
        <p:spPr>
          <a:xfrm>
            <a:off x="527228" y="49163"/>
            <a:ext cx="11664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8B1514"/>
                </a:solidFill>
                <a:latin typeface="Helvetica" pitchFamily="2" charset="0"/>
              </a:rPr>
              <a:t>TidyMass: Collection</a:t>
            </a:r>
            <a:r>
              <a:rPr lang="zh-CN" altLang="en-US" sz="2400" b="1" dirty="0">
                <a:solidFill>
                  <a:srgbClr val="8B1514"/>
                </a:solidFill>
                <a:latin typeface="Helvetica" pitchFamily="2" charset="0"/>
              </a:rPr>
              <a:t> </a:t>
            </a:r>
            <a:r>
              <a:rPr lang="en-US" altLang="zh-CN" sz="2400" b="1" dirty="0">
                <a:solidFill>
                  <a:srgbClr val="8B1514"/>
                </a:solidFill>
                <a:latin typeface="Helvetica" pitchFamily="2" charset="0"/>
              </a:rPr>
              <a:t>of</a:t>
            </a:r>
            <a:r>
              <a:rPr lang="zh-CN" altLang="en-US" sz="2400" b="1" dirty="0">
                <a:solidFill>
                  <a:srgbClr val="8B1514"/>
                </a:solidFill>
                <a:latin typeface="Helvetica" pitchFamily="2" charset="0"/>
              </a:rPr>
              <a:t> </a:t>
            </a:r>
            <a:r>
              <a:rPr lang="en-US" altLang="zh-CN" sz="2400" b="1" dirty="0">
                <a:solidFill>
                  <a:srgbClr val="8B1514"/>
                </a:solidFill>
                <a:latin typeface="Helvetica" pitchFamily="2" charset="0"/>
              </a:rPr>
              <a:t>R Packages for Mass Spectrometry Data Analysis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18F8ACE-2627-BE4E-BF69-517419064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27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2B311A-80D6-0E48-A690-445C9BDA6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645" y="114704"/>
            <a:ext cx="330583" cy="33058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D7D0DAB-B5E0-174E-AE7B-8803FD712403}"/>
              </a:ext>
            </a:extLst>
          </p:cNvPr>
          <p:cNvGrpSpPr/>
          <p:nvPr/>
        </p:nvGrpSpPr>
        <p:grpSpPr>
          <a:xfrm>
            <a:off x="289426" y="761243"/>
            <a:ext cx="2032830" cy="5484180"/>
            <a:chOff x="268251" y="863486"/>
            <a:chExt cx="2032830" cy="548418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0EF6910-DB3C-FF4E-8BBB-844011419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871" y="863486"/>
              <a:ext cx="983677" cy="113518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DD8DB85-0CFC-F747-8C86-8C9B26E83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710" y="1721110"/>
              <a:ext cx="983677" cy="113697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3306FE5-7866-0247-9901-D9F934DD1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7074" y="867934"/>
              <a:ext cx="1005772" cy="113930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C3EB4C-65AC-A449-A53C-C2CB464D8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251" y="2572539"/>
              <a:ext cx="1018346" cy="117062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62BDA54-C597-FA47-8DED-A1607A574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86597" y="4312724"/>
              <a:ext cx="1014484" cy="117062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24A83DE-2C72-A248-A332-090FCAFF5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3711" y="3449950"/>
              <a:ext cx="1005772" cy="1159751"/>
            </a:xfrm>
            <a:prstGeom prst="rect">
              <a:avLst/>
            </a:prstGeom>
          </p:spPr>
        </p:pic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29A75075-01D0-9545-8E79-42B736FF08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47" y="5179266"/>
              <a:ext cx="1012613" cy="116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C86A24A8-850C-DD40-896B-2F1640073C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58160" y="926097"/>
            <a:ext cx="4883747" cy="26184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C13C23E-85CE-534B-BBBB-5BDCD8302B6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27583" y="1426377"/>
            <a:ext cx="4898833" cy="261845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86098CD-D4AC-5D4C-8168-F79375B627A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97005" y="2013677"/>
            <a:ext cx="4898833" cy="261207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1F3D6DA-4028-274E-B84F-BF17A6657E8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69616" y="2602625"/>
            <a:ext cx="4895644" cy="261845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A02C6DA-8B3D-F54C-BB3E-BD5192CAF51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35423" y="3171114"/>
            <a:ext cx="4895644" cy="261674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FA5A1DD-035D-2D4D-A016-41341596027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66862" y="3744277"/>
            <a:ext cx="4892858" cy="261207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6A0A260-2588-B94C-94A2-D15DAEE10054}"/>
              </a:ext>
            </a:extLst>
          </p:cNvPr>
          <p:cNvSpPr txBox="1"/>
          <p:nvPr/>
        </p:nvSpPr>
        <p:spPr>
          <a:xfrm>
            <a:off x="7315200" y="6319565"/>
            <a:ext cx="36682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https://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jaspershen.github.io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/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tidymass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6803218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443A23-28E5-8D41-834F-BD060948D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39" y="6430297"/>
            <a:ext cx="2040194" cy="4556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5FB09-20B8-D441-9F2D-CB0BC5106263}"/>
              </a:ext>
            </a:extLst>
          </p:cNvPr>
          <p:cNvSpPr txBox="1"/>
          <p:nvPr/>
        </p:nvSpPr>
        <p:spPr>
          <a:xfrm>
            <a:off x="527228" y="49163"/>
            <a:ext cx="11664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8B1514"/>
                </a:solidFill>
                <a:latin typeface="Helvetica" pitchFamily="2" charset="0"/>
              </a:rPr>
              <a:t>Workflow</a:t>
            </a:r>
            <a:r>
              <a:rPr lang="zh-CN" altLang="en-US" sz="2400" b="1" dirty="0">
                <a:solidFill>
                  <a:srgbClr val="8B1514"/>
                </a:solidFill>
                <a:latin typeface="Helvetica" pitchFamily="2" charset="0"/>
              </a:rPr>
              <a:t> </a:t>
            </a:r>
            <a:r>
              <a:rPr lang="en-US" altLang="zh-CN" sz="2400" b="1" dirty="0">
                <a:solidFill>
                  <a:srgbClr val="8B1514"/>
                </a:solidFill>
                <a:latin typeface="Helvetica" pitchFamily="2" charset="0"/>
              </a:rPr>
              <a:t>of</a:t>
            </a:r>
            <a:r>
              <a:rPr lang="zh-CN" altLang="en-US" sz="2400" b="1" dirty="0">
                <a:solidFill>
                  <a:srgbClr val="8B1514"/>
                </a:solidFill>
                <a:latin typeface="Helvetica" pitchFamily="2" charset="0"/>
              </a:rPr>
              <a:t> </a:t>
            </a:r>
            <a:r>
              <a:rPr lang="en-US" altLang="zh-CN" sz="2400" b="1" dirty="0">
                <a:solidFill>
                  <a:srgbClr val="8B1514"/>
                </a:solidFill>
                <a:latin typeface="Helvetica" pitchFamily="2" charset="0"/>
              </a:rPr>
              <a:t>LC-MS</a:t>
            </a:r>
            <a:r>
              <a:rPr lang="zh-CN" altLang="en-US" sz="2400" b="1" dirty="0">
                <a:solidFill>
                  <a:srgbClr val="8B1514"/>
                </a:solidFill>
                <a:latin typeface="Helvetica" pitchFamily="2" charset="0"/>
              </a:rPr>
              <a:t> </a:t>
            </a:r>
            <a:r>
              <a:rPr lang="en-US" altLang="zh-CN" sz="2400" b="1" dirty="0">
                <a:solidFill>
                  <a:srgbClr val="8B1514"/>
                </a:solidFill>
                <a:latin typeface="Helvetica" pitchFamily="2" charset="0"/>
              </a:rPr>
              <a:t>Data</a:t>
            </a:r>
            <a:r>
              <a:rPr lang="zh-CN" altLang="en-US" sz="2400" b="1" dirty="0">
                <a:solidFill>
                  <a:srgbClr val="8B1514"/>
                </a:solidFill>
                <a:latin typeface="Helvetica" pitchFamily="2" charset="0"/>
              </a:rPr>
              <a:t> </a:t>
            </a:r>
            <a:r>
              <a:rPr lang="en-US" altLang="zh-CN" sz="2400" b="1" dirty="0">
                <a:solidFill>
                  <a:srgbClr val="8B1514"/>
                </a:solidFill>
                <a:latin typeface="Helvetica" pitchFamily="2" charset="0"/>
              </a:rPr>
              <a:t>Processing</a:t>
            </a:r>
            <a:r>
              <a:rPr lang="zh-CN" altLang="en-US" sz="2400" b="1" dirty="0">
                <a:solidFill>
                  <a:srgbClr val="8B1514"/>
                </a:solidFill>
                <a:latin typeface="Helvetica" pitchFamily="2" charset="0"/>
              </a:rPr>
              <a:t> </a:t>
            </a:r>
            <a:r>
              <a:rPr lang="en-US" altLang="zh-CN" sz="2400" b="1" dirty="0">
                <a:solidFill>
                  <a:srgbClr val="8B1514"/>
                </a:solidFill>
                <a:latin typeface="Helvetica" pitchFamily="2" charset="0"/>
              </a:rPr>
              <a:t>and</a:t>
            </a:r>
            <a:r>
              <a:rPr lang="zh-CN" altLang="en-US" sz="2400" b="1" dirty="0">
                <a:solidFill>
                  <a:srgbClr val="8B1514"/>
                </a:solidFill>
                <a:latin typeface="Helvetica" pitchFamily="2" charset="0"/>
              </a:rPr>
              <a:t> </a:t>
            </a:r>
            <a:r>
              <a:rPr lang="en-US" altLang="zh-CN" sz="2400" b="1" dirty="0">
                <a:solidFill>
                  <a:srgbClr val="8B1514"/>
                </a:solidFill>
                <a:latin typeface="Helvetica" pitchFamily="2" charset="0"/>
              </a:rPr>
              <a:t>Analysis</a:t>
            </a:r>
            <a:r>
              <a:rPr lang="zh-CN" altLang="en-US" sz="2400" b="1" dirty="0">
                <a:solidFill>
                  <a:srgbClr val="8B1514"/>
                </a:solidFill>
                <a:latin typeface="Helvetica" pitchFamily="2" charset="0"/>
              </a:rPr>
              <a:t> </a:t>
            </a:r>
            <a:endParaRPr lang="en-US" sz="2400" b="1" dirty="0">
              <a:solidFill>
                <a:srgbClr val="8B1514"/>
              </a:solidFill>
              <a:latin typeface="Helvetica" pitchFamily="2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18F8ACE-2627-BE4E-BF69-517419064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28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2B311A-80D6-0E48-A690-445C9BDA6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645" y="114704"/>
            <a:ext cx="330583" cy="330583"/>
          </a:xfrm>
          <a:prstGeom prst="rect">
            <a:avLst/>
          </a:prstGeom>
        </p:spPr>
      </p:pic>
      <p:pic>
        <p:nvPicPr>
          <p:cNvPr id="31" name="图片 12">
            <a:extLst>
              <a:ext uri="{FF2B5EF4-FFF2-40B4-BE49-F238E27FC236}">
                <a16:creationId xmlns:a16="http://schemas.microsoft.com/office/drawing/2014/main" id="{CAF9AFB8-F720-104C-80BE-637D25D160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325" y="1898012"/>
            <a:ext cx="1771650" cy="1064561"/>
          </a:xfrm>
          <a:prstGeom prst="rect">
            <a:avLst/>
          </a:prstGeom>
        </p:spPr>
      </p:pic>
      <p:pic>
        <p:nvPicPr>
          <p:cNvPr id="32" name="图片 13">
            <a:extLst>
              <a:ext uri="{FF2B5EF4-FFF2-40B4-BE49-F238E27FC236}">
                <a16:creationId xmlns:a16="http://schemas.microsoft.com/office/drawing/2014/main" id="{ED2D5F62-1C31-2846-8E2F-EDE25218DA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11" y="1752255"/>
            <a:ext cx="2100263" cy="1356075"/>
          </a:xfrm>
          <a:prstGeom prst="rect">
            <a:avLst/>
          </a:prstGeom>
        </p:spPr>
      </p:pic>
      <p:pic>
        <p:nvPicPr>
          <p:cNvPr id="33" name="Picture 2" descr="相关图片">
            <a:extLst>
              <a:ext uri="{FF2B5EF4-FFF2-40B4-BE49-F238E27FC236}">
                <a16:creationId xmlns:a16="http://schemas.microsoft.com/office/drawing/2014/main" id="{14304BFE-04F3-344F-B7E1-08D47FA6B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541" y="4637547"/>
            <a:ext cx="2441575" cy="114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文本框 45">
            <a:extLst>
              <a:ext uri="{FF2B5EF4-FFF2-40B4-BE49-F238E27FC236}">
                <a16:creationId xmlns:a16="http://schemas.microsoft.com/office/drawing/2014/main" id="{74937550-8374-F84D-89A1-BB25127CE64C}"/>
              </a:ext>
            </a:extLst>
          </p:cNvPr>
          <p:cNvSpPr txBox="1"/>
          <p:nvPr/>
        </p:nvSpPr>
        <p:spPr>
          <a:xfrm>
            <a:off x="1628852" y="1358217"/>
            <a:ext cx="1631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Helvetica" pitchFamily="2" charset="0"/>
              </a:rPr>
              <a:t>MS raw data</a:t>
            </a:r>
            <a:endParaRPr lang="zh-CN" altLang="en-US" b="1" dirty="0">
              <a:latin typeface="Helvetica" pitchFamily="2" charset="0"/>
            </a:endParaRPr>
          </a:p>
        </p:txBody>
      </p:sp>
      <p:sp>
        <p:nvSpPr>
          <p:cNvPr id="35" name="文本框 46">
            <a:extLst>
              <a:ext uri="{FF2B5EF4-FFF2-40B4-BE49-F238E27FC236}">
                <a16:creationId xmlns:a16="http://schemas.microsoft.com/office/drawing/2014/main" id="{FCA3E377-9530-0D41-9CFA-E7BE82EF1B08}"/>
              </a:ext>
            </a:extLst>
          </p:cNvPr>
          <p:cNvSpPr txBox="1"/>
          <p:nvPr/>
        </p:nvSpPr>
        <p:spPr>
          <a:xfrm>
            <a:off x="4040549" y="1352145"/>
            <a:ext cx="2384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Helvetica" pitchFamily="2" charset="0"/>
              </a:rPr>
              <a:t>Data processing</a:t>
            </a:r>
            <a:endParaRPr lang="zh-CN" altLang="en-US" b="1" dirty="0">
              <a:latin typeface="Helvetica" pitchFamily="2" charset="0"/>
            </a:endParaRPr>
          </a:p>
        </p:txBody>
      </p:sp>
      <p:sp>
        <p:nvSpPr>
          <p:cNvPr id="36" name="文本框 47">
            <a:extLst>
              <a:ext uri="{FF2B5EF4-FFF2-40B4-BE49-F238E27FC236}">
                <a16:creationId xmlns:a16="http://schemas.microsoft.com/office/drawing/2014/main" id="{E511AF09-FDD0-1540-B269-D52DBE306A8C}"/>
              </a:ext>
            </a:extLst>
          </p:cNvPr>
          <p:cNvSpPr txBox="1"/>
          <p:nvPr/>
        </p:nvSpPr>
        <p:spPr>
          <a:xfrm>
            <a:off x="6199787" y="1352145"/>
            <a:ext cx="166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Helvetica" pitchFamily="2" charset="0"/>
              </a:rPr>
              <a:t>Peak table</a:t>
            </a:r>
            <a:endParaRPr lang="zh-CN" altLang="en-US" b="1" dirty="0">
              <a:latin typeface="Helvetica" pitchFamily="2" charset="0"/>
            </a:endParaRPr>
          </a:p>
        </p:txBody>
      </p:sp>
      <p:sp>
        <p:nvSpPr>
          <p:cNvPr id="37" name="文本框 48">
            <a:extLst>
              <a:ext uri="{FF2B5EF4-FFF2-40B4-BE49-F238E27FC236}">
                <a16:creationId xmlns:a16="http://schemas.microsoft.com/office/drawing/2014/main" id="{0747D1EF-1AD2-5144-AB56-59417361BE93}"/>
              </a:ext>
            </a:extLst>
          </p:cNvPr>
          <p:cNvSpPr txBox="1"/>
          <p:nvPr/>
        </p:nvSpPr>
        <p:spPr>
          <a:xfrm>
            <a:off x="5064369" y="3956693"/>
            <a:ext cx="2270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Helvetica" pitchFamily="2" charset="0"/>
              </a:rPr>
              <a:t>Statistical analysis</a:t>
            </a:r>
            <a:endParaRPr lang="zh-CN" altLang="en-US" b="1" dirty="0">
              <a:latin typeface="Helvetica" pitchFamily="2" charset="0"/>
            </a:endParaRPr>
          </a:p>
        </p:txBody>
      </p:sp>
      <p:cxnSp>
        <p:nvCxnSpPr>
          <p:cNvPr id="38" name="直接连接符 17">
            <a:extLst>
              <a:ext uri="{FF2B5EF4-FFF2-40B4-BE49-F238E27FC236}">
                <a16:creationId xmlns:a16="http://schemas.microsoft.com/office/drawing/2014/main" id="{6D86AFB5-6A44-C34D-AC61-34B559835DB4}"/>
              </a:ext>
            </a:extLst>
          </p:cNvPr>
          <p:cNvCxnSpPr/>
          <p:nvPr/>
        </p:nvCxnSpPr>
        <p:spPr>
          <a:xfrm flipV="1">
            <a:off x="3522070" y="2439377"/>
            <a:ext cx="496823" cy="1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图片 16">
            <a:extLst>
              <a:ext uri="{FF2B5EF4-FFF2-40B4-BE49-F238E27FC236}">
                <a16:creationId xmlns:a16="http://schemas.microsoft.com/office/drawing/2014/main" id="{BAA44971-18CD-6842-89D5-E6BE7B934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687" y="1988231"/>
            <a:ext cx="784973" cy="784973"/>
          </a:xfrm>
          <a:prstGeom prst="rect">
            <a:avLst/>
          </a:prstGeom>
        </p:spPr>
      </p:pic>
      <p:cxnSp>
        <p:nvCxnSpPr>
          <p:cNvPr id="40" name="直接连接符 21">
            <a:extLst>
              <a:ext uri="{FF2B5EF4-FFF2-40B4-BE49-F238E27FC236}">
                <a16:creationId xmlns:a16="http://schemas.microsoft.com/office/drawing/2014/main" id="{F132F5B5-E442-E848-AC26-C86D6A92A5F0}"/>
              </a:ext>
            </a:extLst>
          </p:cNvPr>
          <p:cNvCxnSpPr/>
          <p:nvPr/>
        </p:nvCxnSpPr>
        <p:spPr>
          <a:xfrm flipV="1">
            <a:off x="5863704" y="2430291"/>
            <a:ext cx="496823" cy="1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片 40">
            <a:extLst>
              <a:ext uri="{FF2B5EF4-FFF2-40B4-BE49-F238E27FC236}">
                <a16:creationId xmlns:a16="http://schemas.microsoft.com/office/drawing/2014/main" id="{9B1E2C51-2DC8-D742-9474-47F780EDA76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144" y="1515729"/>
            <a:ext cx="1217996" cy="1446844"/>
          </a:xfrm>
          <a:prstGeom prst="rect">
            <a:avLst/>
          </a:prstGeom>
        </p:spPr>
      </p:pic>
      <p:sp>
        <p:nvSpPr>
          <p:cNvPr id="42" name="文本框 47">
            <a:extLst>
              <a:ext uri="{FF2B5EF4-FFF2-40B4-BE49-F238E27FC236}">
                <a16:creationId xmlns:a16="http://schemas.microsoft.com/office/drawing/2014/main" id="{E33D411B-5156-114F-8D55-73B34F908B28}"/>
              </a:ext>
            </a:extLst>
          </p:cNvPr>
          <p:cNvSpPr txBox="1"/>
          <p:nvPr/>
        </p:nvSpPr>
        <p:spPr>
          <a:xfrm>
            <a:off x="7920743" y="1352145"/>
            <a:ext cx="1865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Helvetica" pitchFamily="2" charset="0"/>
              </a:rPr>
              <a:t>Data Cleaning</a:t>
            </a:r>
            <a:endParaRPr lang="zh-CN" altLang="en-US" b="1" dirty="0">
              <a:latin typeface="Helvetica" pitchFamily="2" charset="0"/>
            </a:endParaRPr>
          </a:p>
        </p:txBody>
      </p:sp>
      <p:sp>
        <p:nvSpPr>
          <p:cNvPr id="43" name="文本框 48">
            <a:extLst>
              <a:ext uri="{FF2B5EF4-FFF2-40B4-BE49-F238E27FC236}">
                <a16:creationId xmlns:a16="http://schemas.microsoft.com/office/drawing/2014/main" id="{F2E7283B-5C1E-0846-BBAC-A3346F592AB5}"/>
              </a:ext>
            </a:extLst>
          </p:cNvPr>
          <p:cNvSpPr txBox="1"/>
          <p:nvPr/>
        </p:nvSpPr>
        <p:spPr>
          <a:xfrm>
            <a:off x="7536037" y="3956693"/>
            <a:ext cx="3240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Helvetica" pitchFamily="2" charset="0"/>
              </a:rPr>
              <a:t>Biological interpretation</a:t>
            </a:r>
            <a:endParaRPr lang="zh-CN" altLang="en-US" b="1" dirty="0">
              <a:latin typeface="Helvetica" pitchFamily="2" charset="0"/>
            </a:endParaRPr>
          </a:p>
        </p:txBody>
      </p:sp>
      <p:pic>
        <p:nvPicPr>
          <p:cNvPr id="44" name="Picture 8" descr="Image result for metabolite identification icon">
            <a:extLst>
              <a:ext uri="{FF2B5EF4-FFF2-40B4-BE49-F238E27FC236}">
                <a16:creationId xmlns:a16="http://schemas.microsoft.com/office/drawing/2014/main" id="{F02DC2F5-5610-D840-AF33-AF3D8BD76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528" y="4088166"/>
            <a:ext cx="2202070" cy="220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文本框 48">
            <a:extLst>
              <a:ext uri="{FF2B5EF4-FFF2-40B4-BE49-F238E27FC236}">
                <a16:creationId xmlns:a16="http://schemas.microsoft.com/office/drawing/2014/main" id="{D826422C-3B9F-0E4D-B557-DA11BF0757CA}"/>
              </a:ext>
            </a:extLst>
          </p:cNvPr>
          <p:cNvSpPr txBox="1"/>
          <p:nvPr/>
        </p:nvSpPr>
        <p:spPr>
          <a:xfrm>
            <a:off x="1628852" y="3956693"/>
            <a:ext cx="2985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Helvetica" pitchFamily="2" charset="0"/>
              </a:rPr>
              <a:t>Compound identification</a:t>
            </a:r>
            <a:endParaRPr lang="zh-CN" altLang="en-US" b="1" dirty="0">
              <a:latin typeface="Helvetica" pitchFamily="2" charset="0"/>
            </a:endParaRPr>
          </a:p>
        </p:txBody>
      </p:sp>
      <p:cxnSp>
        <p:nvCxnSpPr>
          <p:cNvPr id="46" name="直接连接符 21">
            <a:extLst>
              <a:ext uri="{FF2B5EF4-FFF2-40B4-BE49-F238E27FC236}">
                <a16:creationId xmlns:a16="http://schemas.microsoft.com/office/drawing/2014/main" id="{3AB12F35-E2AC-7C42-8D0D-DD4B2FDF32A2}"/>
              </a:ext>
            </a:extLst>
          </p:cNvPr>
          <p:cNvCxnSpPr/>
          <p:nvPr/>
        </p:nvCxnSpPr>
        <p:spPr>
          <a:xfrm flipV="1">
            <a:off x="7595120" y="2430290"/>
            <a:ext cx="496823" cy="1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ight Brace 46">
            <a:extLst>
              <a:ext uri="{FF2B5EF4-FFF2-40B4-BE49-F238E27FC236}">
                <a16:creationId xmlns:a16="http://schemas.microsoft.com/office/drawing/2014/main" id="{D79BA066-EE45-694F-A53A-2A06257ECBDC}"/>
              </a:ext>
            </a:extLst>
          </p:cNvPr>
          <p:cNvSpPr/>
          <p:nvPr/>
        </p:nvSpPr>
        <p:spPr>
          <a:xfrm rot="16200000">
            <a:off x="5872322" y="569831"/>
            <a:ext cx="564011" cy="5978799"/>
          </a:xfrm>
          <a:prstGeom prst="rightBrace">
            <a:avLst>
              <a:gd name="adj1" fmla="val 42675"/>
              <a:gd name="adj2" fmla="val 50000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pic>
        <p:nvPicPr>
          <p:cNvPr id="48" name="Picture 6" descr="Image result for metabolomics pathway">
            <a:extLst>
              <a:ext uri="{FF2B5EF4-FFF2-40B4-BE49-F238E27FC236}">
                <a16:creationId xmlns:a16="http://schemas.microsoft.com/office/drawing/2014/main" id="{C25380C8-46B4-1C4C-B13C-39FAE786C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057" y="4477072"/>
            <a:ext cx="2405415" cy="142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44310AC-62E4-494B-BC8A-EAB54CD0DF1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907" y="1730805"/>
            <a:ext cx="983677" cy="113518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33591EA-7894-2949-9FDC-65E60409279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19" y="4620712"/>
            <a:ext cx="983677" cy="113697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BC95816-FA89-F542-9458-981B4E73FBF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577" y="4271682"/>
            <a:ext cx="1018346" cy="117062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800D5F4-88DB-C542-BF26-51CEB59F36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36037" y="5149093"/>
            <a:ext cx="1005772" cy="115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884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443A23-28E5-8D41-834F-BD060948D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39" y="6430297"/>
            <a:ext cx="2040194" cy="4556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5FB09-20B8-D441-9F2D-CB0BC5106263}"/>
              </a:ext>
            </a:extLst>
          </p:cNvPr>
          <p:cNvSpPr txBox="1"/>
          <p:nvPr/>
        </p:nvSpPr>
        <p:spPr>
          <a:xfrm>
            <a:off x="527228" y="49163"/>
            <a:ext cx="11664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8B1514"/>
                </a:solidFill>
                <a:latin typeface="Helvetica" pitchFamily="2" charset="0"/>
              </a:rPr>
              <a:t>ACKNOWLEDGEMENTS</a:t>
            </a:r>
            <a:endParaRPr lang="en-US" sz="2400" b="1" dirty="0">
              <a:solidFill>
                <a:srgbClr val="8B1514"/>
              </a:solidFill>
              <a:latin typeface="Helvetica" pitchFamily="2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5702183-F15B-2841-8397-3517E2482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2A45A3-2599-714F-8B5A-4266A22F1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645" y="114704"/>
            <a:ext cx="330583" cy="330583"/>
          </a:xfrm>
          <a:prstGeom prst="rect">
            <a:avLst/>
          </a:prstGeom>
        </p:spPr>
      </p:pic>
      <p:pic>
        <p:nvPicPr>
          <p:cNvPr id="23" name="Picture 22" descr="Image description">
            <a:extLst>
              <a:ext uri="{FF2B5EF4-FFF2-40B4-BE49-F238E27FC236}">
                <a16:creationId xmlns:a16="http://schemas.microsoft.com/office/drawing/2014/main" id="{0BE90BBC-CC31-1747-998C-8240EA424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5" b="22423"/>
          <a:stretch>
            <a:fillRect/>
          </a:stretch>
        </p:blipFill>
        <p:spPr bwMode="auto">
          <a:xfrm>
            <a:off x="6721144" y="3942027"/>
            <a:ext cx="1559061" cy="1561750"/>
          </a:xfrm>
          <a:custGeom>
            <a:avLst/>
            <a:gdLst>
              <a:gd name="connsiteX0" fmla="*/ 780875 w 1559061"/>
              <a:gd name="connsiteY0" fmla="*/ 0 h 1561750"/>
              <a:gd name="connsiteX1" fmla="*/ 1557719 w 1559061"/>
              <a:gd name="connsiteY1" fmla="*/ 701035 h 1561750"/>
              <a:gd name="connsiteX2" fmla="*/ 1559061 w 1559061"/>
              <a:gd name="connsiteY2" fmla="*/ 727623 h 1561750"/>
              <a:gd name="connsiteX3" fmla="*/ 1559061 w 1559061"/>
              <a:gd name="connsiteY3" fmla="*/ 834127 h 1561750"/>
              <a:gd name="connsiteX4" fmla="*/ 1557719 w 1559061"/>
              <a:gd name="connsiteY4" fmla="*/ 860715 h 1561750"/>
              <a:gd name="connsiteX5" fmla="*/ 780875 w 1559061"/>
              <a:gd name="connsiteY5" fmla="*/ 1561750 h 1561750"/>
              <a:gd name="connsiteX6" fmla="*/ 0 w 1559061"/>
              <a:gd name="connsiteY6" fmla="*/ 780875 h 1561750"/>
              <a:gd name="connsiteX7" fmla="*/ 780875 w 1559061"/>
              <a:gd name="connsiteY7" fmla="*/ 0 h 156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9061" h="1561750">
                <a:moveTo>
                  <a:pt x="780875" y="0"/>
                </a:moveTo>
                <a:cubicBezTo>
                  <a:pt x="1185186" y="0"/>
                  <a:pt x="1517730" y="307275"/>
                  <a:pt x="1557719" y="701035"/>
                </a:cubicBezTo>
                <a:lnTo>
                  <a:pt x="1559061" y="727623"/>
                </a:lnTo>
                <a:lnTo>
                  <a:pt x="1559061" y="834127"/>
                </a:lnTo>
                <a:lnTo>
                  <a:pt x="1557719" y="860715"/>
                </a:lnTo>
                <a:cubicBezTo>
                  <a:pt x="1517730" y="1254476"/>
                  <a:pt x="1185186" y="1561750"/>
                  <a:pt x="780875" y="1561750"/>
                </a:cubicBezTo>
                <a:cubicBezTo>
                  <a:pt x="349610" y="1561750"/>
                  <a:pt x="0" y="1212140"/>
                  <a:pt x="0" y="780875"/>
                </a:cubicBezTo>
                <a:cubicBezTo>
                  <a:pt x="0" y="349610"/>
                  <a:pt x="349610" y="0"/>
                  <a:pt x="78087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E22182B-25DF-0643-B3B4-BEBB642FEC07}"/>
              </a:ext>
            </a:extLst>
          </p:cNvPr>
          <p:cNvSpPr/>
          <p:nvPr/>
        </p:nvSpPr>
        <p:spPr>
          <a:xfrm>
            <a:off x="6267003" y="5822249"/>
            <a:ext cx="24673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Helvetica" pitchFamily="2" charset="0"/>
              </a:rPr>
              <a:t>Prof. Michael Snyder</a:t>
            </a:r>
          </a:p>
          <a:p>
            <a:pPr algn="ctr"/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rPr>
              <a:t>(Stanford</a:t>
            </a:r>
            <a:r>
              <a:rPr lang="zh-CN" altLang="en-US" b="1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rPr>
              <a:t>University)</a:t>
            </a:r>
            <a:endParaRPr lang="en-US" b="1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pic>
        <p:nvPicPr>
          <p:cNvPr id="18" name="Picture 4" descr="liangtro ">
            <a:extLst>
              <a:ext uri="{FF2B5EF4-FFF2-40B4-BE49-F238E27FC236}">
                <a16:creationId xmlns:a16="http://schemas.microsoft.com/office/drawing/2014/main" id="{2DB6B93D-689A-4E47-BA79-825F1BA15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394" y="985361"/>
            <a:ext cx="1639053" cy="168002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Si Wu">
            <a:extLst>
              <a:ext uri="{FF2B5EF4-FFF2-40B4-BE49-F238E27FC236}">
                <a16:creationId xmlns:a16="http://schemas.microsoft.com/office/drawing/2014/main" id="{296414A5-894C-374F-BA0D-B48D35473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111" y="937283"/>
            <a:ext cx="1776186" cy="177618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Songjie Chen">
            <a:extLst>
              <a:ext uri="{FF2B5EF4-FFF2-40B4-BE49-F238E27FC236}">
                <a16:creationId xmlns:a16="http://schemas.microsoft.com/office/drawing/2014/main" id="{CC23D02A-B968-5942-B24A-9EF718BE7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205" y="937476"/>
            <a:ext cx="1752600" cy="17526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DD3EB92-C3E9-514C-B75E-6AC39CE08600}"/>
              </a:ext>
            </a:extLst>
          </p:cNvPr>
          <p:cNvSpPr/>
          <p:nvPr/>
        </p:nvSpPr>
        <p:spPr>
          <a:xfrm>
            <a:off x="6072924" y="2913124"/>
            <a:ext cx="24673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Helvetica" pitchFamily="2" charset="0"/>
              </a:rPr>
              <a:t>Dr</a:t>
            </a:r>
            <a:r>
              <a:rPr lang="en-US" b="1" dirty="0">
                <a:latin typeface="Helvetica" pitchFamily="2" charset="0"/>
              </a:rPr>
              <a:t>. </a:t>
            </a:r>
            <a:r>
              <a:rPr lang="en-US" altLang="zh-CN" b="1" dirty="0">
                <a:latin typeface="Helvetica" pitchFamily="2" charset="0"/>
              </a:rPr>
              <a:t>Songjie</a:t>
            </a:r>
            <a:r>
              <a:rPr lang="zh-CN" altLang="en-US" b="1" dirty="0">
                <a:latin typeface="Helvetica" pitchFamily="2" charset="0"/>
              </a:rPr>
              <a:t> </a:t>
            </a:r>
            <a:r>
              <a:rPr lang="en-US" altLang="zh-CN" b="1" dirty="0">
                <a:latin typeface="Helvetica" pitchFamily="2" charset="0"/>
              </a:rPr>
              <a:t>Chen</a:t>
            </a:r>
          </a:p>
          <a:p>
            <a:pPr algn="ctr"/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rPr>
              <a:t>(Stanford</a:t>
            </a:r>
            <a:r>
              <a:rPr lang="zh-CN" altLang="en-US" b="1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rPr>
              <a:t>University)</a:t>
            </a:r>
            <a:endParaRPr lang="en-US" b="1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7633C36-1314-BA4E-9877-B4523B0B07AD}"/>
              </a:ext>
            </a:extLst>
          </p:cNvPr>
          <p:cNvSpPr/>
          <p:nvPr/>
        </p:nvSpPr>
        <p:spPr>
          <a:xfrm>
            <a:off x="3153354" y="2913124"/>
            <a:ext cx="24673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Helvetica" pitchFamily="2" charset="0"/>
              </a:rPr>
              <a:t>Dr</a:t>
            </a:r>
            <a:r>
              <a:rPr lang="en-US" b="1" dirty="0">
                <a:latin typeface="Helvetica" pitchFamily="2" charset="0"/>
              </a:rPr>
              <a:t>. </a:t>
            </a:r>
            <a:r>
              <a:rPr lang="en-US" altLang="zh-CN" b="1" dirty="0">
                <a:latin typeface="Helvetica" pitchFamily="2" charset="0"/>
              </a:rPr>
              <a:t>Liang</a:t>
            </a:r>
            <a:r>
              <a:rPr lang="zh-CN" altLang="en-US" b="1" dirty="0">
                <a:latin typeface="Helvetica" pitchFamily="2" charset="0"/>
              </a:rPr>
              <a:t> </a:t>
            </a:r>
            <a:r>
              <a:rPr lang="en-US" altLang="zh-CN" b="1" dirty="0">
                <a:latin typeface="Helvetica" pitchFamily="2" charset="0"/>
              </a:rPr>
              <a:t>Liang</a:t>
            </a:r>
          </a:p>
          <a:p>
            <a:pPr algn="ctr"/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rPr>
              <a:t>(Stanford</a:t>
            </a:r>
            <a:r>
              <a:rPr lang="zh-CN" altLang="en-US" b="1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rPr>
              <a:t>University)</a:t>
            </a:r>
            <a:endParaRPr lang="en-US" b="1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3EA3F36-7E75-E747-AB36-4B9C94412B95}"/>
              </a:ext>
            </a:extLst>
          </p:cNvPr>
          <p:cNvSpPr/>
          <p:nvPr/>
        </p:nvSpPr>
        <p:spPr>
          <a:xfrm>
            <a:off x="476951" y="2913124"/>
            <a:ext cx="24673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Helvetica" pitchFamily="2" charset="0"/>
              </a:rPr>
              <a:t>Dr</a:t>
            </a:r>
            <a:r>
              <a:rPr lang="en-US" b="1" dirty="0">
                <a:latin typeface="Helvetica" pitchFamily="2" charset="0"/>
              </a:rPr>
              <a:t>. </a:t>
            </a:r>
            <a:r>
              <a:rPr lang="en-US" altLang="zh-CN" b="1" dirty="0">
                <a:latin typeface="Helvetica" pitchFamily="2" charset="0"/>
              </a:rPr>
              <a:t>Si</a:t>
            </a:r>
            <a:r>
              <a:rPr lang="zh-CN" altLang="en-US" b="1" dirty="0">
                <a:latin typeface="Helvetica" pitchFamily="2" charset="0"/>
              </a:rPr>
              <a:t> </a:t>
            </a:r>
            <a:r>
              <a:rPr lang="en-US" altLang="zh-CN" b="1" dirty="0">
                <a:latin typeface="Helvetica" pitchFamily="2" charset="0"/>
              </a:rPr>
              <a:t>Wu</a:t>
            </a:r>
          </a:p>
          <a:p>
            <a:pPr algn="ctr"/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rPr>
              <a:t>(Stanford</a:t>
            </a:r>
            <a:r>
              <a:rPr lang="zh-CN" altLang="en-US" b="1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rPr>
              <a:t>University)</a:t>
            </a:r>
            <a:endParaRPr lang="en-US" b="1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pic>
        <p:nvPicPr>
          <p:cNvPr id="21508" name="Picture 4" descr="Kévin Contrepois - Ph.D.">
            <a:extLst>
              <a:ext uri="{FF2B5EF4-FFF2-40B4-BE49-F238E27FC236}">
                <a16:creationId xmlns:a16="http://schemas.microsoft.com/office/drawing/2014/main" id="{E8149289-E39C-104B-BB23-BEE70CBCA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242" y="937697"/>
            <a:ext cx="1776186" cy="177618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0964F1C-248F-B947-A182-67468951F7B5}"/>
              </a:ext>
            </a:extLst>
          </p:cNvPr>
          <p:cNvSpPr/>
          <p:nvPr/>
        </p:nvSpPr>
        <p:spPr>
          <a:xfrm>
            <a:off x="8952941" y="2913124"/>
            <a:ext cx="24675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Helvetica" pitchFamily="2" charset="0"/>
              </a:rPr>
              <a:t>Dr</a:t>
            </a:r>
            <a:r>
              <a:rPr lang="en-US" b="1" dirty="0">
                <a:latin typeface="Helvetica" pitchFamily="2" charset="0"/>
              </a:rPr>
              <a:t>. </a:t>
            </a:r>
            <a:r>
              <a:rPr lang="en-US" altLang="zh-CN" b="1" dirty="0">
                <a:latin typeface="Helvetica" pitchFamily="2" charset="0"/>
              </a:rPr>
              <a:t>Kévin Contrepois</a:t>
            </a:r>
          </a:p>
          <a:p>
            <a:pPr algn="ctr"/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rPr>
              <a:t>(Stanford</a:t>
            </a:r>
            <a:r>
              <a:rPr lang="zh-CN" altLang="en-US" b="1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rPr>
              <a:t>University)</a:t>
            </a:r>
            <a:endParaRPr lang="en-US" b="1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15D1BF-43D1-E649-8ABA-DC20990550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0225" y="3942027"/>
            <a:ext cx="1757861" cy="169639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FD32315-D9D1-7042-ABBE-6A4861099E60}"/>
              </a:ext>
            </a:extLst>
          </p:cNvPr>
          <p:cNvSpPr/>
          <p:nvPr/>
        </p:nvSpPr>
        <p:spPr>
          <a:xfrm>
            <a:off x="2547429" y="5822250"/>
            <a:ext cx="26340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Helvetica" pitchFamily="2" charset="0"/>
              </a:rPr>
              <a:t>Prof. </a:t>
            </a:r>
            <a:r>
              <a:rPr lang="en-US" altLang="zh-CN" b="1" dirty="0">
                <a:latin typeface="Helvetica" pitchFamily="2" charset="0"/>
              </a:rPr>
              <a:t>Zheng-Jiang</a:t>
            </a:r>
            <a:r>
              <a:rPr lang="zh-CN" altLang="en-US" b="1" dirty="0">
                <a:latin typeface="Helvetica" pitchFamily="2" charset="0"/>
              </a:rPr>
              <a:t> </a:t>
            </a:r>
            <a:r>
              <a:rPr lang="en-US" altLang="zh-CN" b="1" dirty="0">
                <a:latin typeface="Helvetica" pitchFamily="2" charset="0"/>
              </a:rPr>
              <a:t>Zhu</a:t>
            </a:r>
          </a:p>
          <a:p>
            <a:pPr algn="ctr"/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rPr>
              <a:t>(CAS)</a:t>
            </a:r>
            <a:endParaRPr lang="en-US" b="1" dirty="0">
              <a:solidFill>
                <a:schemeClr val="bg2">
                  <a:lumMod val="75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000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5000">
              <a:schemeClr val="tx1">
                <a:lumMod val="65000"/>
                <a:lumOff val="3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18F8ACE-2627-BE4E-BF69-517419064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3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345BC3-5736-0D40-86D4-7E968028D3FA}"/>
              </a:ext>
            </a:extLst>
          </p:cNvPr>
          <p:cNvSpPr/>
          <p:nvPr/>
        </p:nvSpPr>
        <p:spPr>
          <a:xfrm>
            <a:off x="0" y="3585452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US" altLang="zh-CN" sz="2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metID:</a:t>
            </a:r>
            <a:r>
              <a:rPr lang="zh-CN" altLang="en-US" sz="2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Compound</a:t>
            </a:r>
            <a:r>
              <a:rPr lang="zh-CN" altLang="en-US" sz="2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Annotation</a:t>
            </a:r>
            <a:r>
              <a:rPr lang="zh-CN" altLang="en-US" sz="2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for</a:t>
            </a:r>
            <a:r>
              <a:rPr lang="zh-CN" altLang="en-US" sz="2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LC-MS</a:t>
            </a:r>
            <a:r>
              <a:rPr lang="zh-CN" altLang="en-US" sz="2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Data</a:t>
            </a:r>
            <a:r>
              <a:rPr lang="zh-CN" altLang="en-US" sz="2400" b="1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endParaRPr lang="en-US" altLang="zh-CN" sz="2400" b="1" dirty="0">
              <a:solidFill>
                <a:schemeClr val="bg1"/>
              </a:solidFill>
              <a:latin typeface="Helvetica" pitchFamily="2" charset="0"/>
              <a:ea typeface="Segoe UI Emoji" panose="020B0502040204020203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C1C0715-935A-B64A-AD3E-4DD3559F1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930" y="1840708"/>
            <a:ext cx="1374140" cy="158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2445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F1D3E94-8FE7-5D4A-B229-EBAF43DFA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10089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B7EA53A-EFA6-FE4D-8A3F-56B594275F68}"/>
              </a:ext>
            </a:extLst>
          </p:cNvPr>
          <p:cNvSpPr/>
          <p:nvPr/>
        </p:nvSpPr>
        <p:spPr>
          <a:xfrm>
            <a:off x="-18087" y="0"/>
            <a:ext cx="12228176" cy="6877664"/>
          </a:xfrm>
          <a:prstGeom prst="rect">
            <a:avLst/>
          </a:prstGeom>
          <a:solidFill>
            <a:srgbClr val="000000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E4C697-D295-3F40-BA92-DF4D42845034}"/>
              </a:ext>
            </a:extLst>
          </p:cNvPr>
          <p:cNvSpPr txBox="1"/>
          <p:nvPr/>
        </p:nvSpPr>
        <p:spPr>
          <a:xfrm>
            <a:off x="0" y="1257661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accent4"/>
                </a:solidFill>
                <a:latin typeface="Helvetica" pitchFamily="2" charset="0"/>
              </a:rPr>
              <a:t>Thanks</a:t>
            </a:r>
            <a:r>
              <a:rPr lang="zh-CN" altLang="en-US" sz="5400" b="1" dirty="0">
                <a:solidFill>
                  <a:schemeClr val="accent4"/>
                </a:solidFill>
                <a:latin typeface="Helvetica" pitchFamily="2" charset="0"/>
              </a:rPr>
              <a:t> </a:t>
            </a:r>
            <a:r>
              <a:rPr lang="en-US" altLang="zh-CN" sz="5400" b="1" dirty="0">
                <a:solidFill>
                  <a:schemeClr val="accent4"/>
                </a:solidFill>
                <a:latin typeface="Helvetica" pitchFamily="2" charset="0"/>
              </a:rPr>
              <a:t>for</a:t>
            </a:r>
            <a:r>
              <a:rPr lang="zh-CN" altLang="en-US" sz="5400" b="1" dirty="0">
                <a:solidFill>
                  <a:schemeClr val="accent4"/>
                </a:solidFill>
                <a:latin typeface="Helvetica" pitchFamily="2" charset="0"/>
              </a:rPr>
              <a:t> </a:t>
            </a:r>
            <a:r>
              <a:rPr lang="en-US" altLang="zh-CN" sz="5400" b="1" dirty="0">
                <a:solidFill>
                  <a:schemeClr val="accent4"/>
                </a:solidFill>
                <a:latin typeface="Helvetica" pitchFamily="2" charset="0"/>
              </a:rPr>
              <a:t>your</a:t>
            </a:r>
            <a:r>
              <a:rPr lang="zh-CN" altLang="en-US" sz="5400" b="1" dirty="0">
                <a:solidFill>
                  <a:schemeClr val="accent4"/>
                </a:solidFill>
                <a:latin typeface="Helvetica" pitchFamily="2" charset="0"/>
              </a:rPr>
              <a:t> </a:t>
            </a:r>
            <a:r>
              <a:rPr lang="en-US" altLang="zh-CN" sz="5400" b="1" dirty="0">
                <a:solidFill>
                  <a:schemeClr val="accent4"/>
                </a:solidFill>
                <a:latin typeface="Helvetica" pitchFamily="2" charset="0"/>
              </a:rPr>
              <a:t>attention!</a:t>
            </a:r>
          </a:p>
          <a:p>
            <a:pPr algn="ctr"/>
            <a:r>
              <a:rPr lang="en-US" altLang="zh-CN" sz="5400" b="1" dirty="0">
                <a:solidFill>
                  <a:schemeClr val="accent4"/>
                </a:solidFill>
                <a:latin typeface="Helvetica" pitchFamily="2" charset="0"/>
              </a:rPr>
              <a:t>Q&amp;A</a:t>
            </a:r>
            <a:endParaRPr lang="en-US" sz="5400" b="1" dirty="0">
              <a:solidFill>
                <a:schemeClr val="accent4"/>
              </a:solidFill>
              <a:latin typeface="Helvetica" pitchFamily="2" charset="0"/>
            </a:endParaRP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D70B035E-7B79-7741-B391-D8FD64265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30</a:t>
            </a:fld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1512949-0575-6A48-9997-A7A41C413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572" y="6169273"/>
            <a:ext cx="443678" cy="4436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02042C8-4ECC-4A48-A6CC-26E5B0676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401" y="5615509"/>
            <a:ext cx="443678" cy="44367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2FDC6A-7CAB-7741-BDE4-5ADFB1071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4573" y="5630167"/>
            <a:ext cx="443677" cy="44367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02C624F-B57F-B34B-B87B-23F072ABF369}"/>
              </a:ext>
            </a:extLst>
          </p:cNvPr>
          <p:cNvSpPr txBox="1"/>
          <p:nvPr/>
        </p:nvSpPr>
        <p:spPr>
          <a:xfrm>
            <a:off x="3192124" y="5658646"/>
            <a:ext cx="2943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Helvetica" pitchFamily="2" charset="0"/>
              </a:rPr>
              <a:t>shenxt@stanford.edu</a:t>
            </a:r>
            <a:endParaRPr lang="en-US" sz="20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8FD67E-66F9-DB4A-82D8-0DA3BC32076A}"/>
              </a:ext>
            </a:extLst>
          </p:cNvPr>
          <p:cNvSpPr txBox="1"/>
          <p:nvPr/>
        </p:nvSpPr>
        <p:spPr>
          <a:xfrm>
            <a:off x="3192124" y="6208820"/>
            <a:ext cx="1785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Helvetica" pitchFamily="2" charset="0"/>
              </a:rPr>
              <a:t>shenxt.me</a:t>
            </a:r>
            <a:endParaRPr lang="en-US" sz="20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8FA06C-AD5B-8C46-9A90-338E2695D78A}"/>
              </a:ext>
            </a:extLst>
          </p:cNvPr>
          <p:cNvSpPr txBox="1"/>
          <p:nvPr/>
        </p:nvSpPr>
        <p:spPr>
          <a:xfrm>
            <a:off x="6832953" y="5630448"/>
            <a:ext cx="2906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Helvetica" pitchFamily="2" charset="0"/>
              </a:rPr>
              <a:t>@xiaotaoshen1990</a:t>
            </a:r>
            <a:endParaRPr lang="en-US" sz="200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CEBFBAA-51D4-6643-BCD9-683E1D1DA6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954" y="6159589"/>
            <a:ext cx="498572" cy="49857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07CBA81-A766-0440-9972-97518E4A88D9}"/>
              </a:ext>
            </a:extLst>
          </p:cNvPr>
          <p:cNvSpPr txBox="1"/>
          <p:nvPr/>
        </p:nvSpPr>
        <p:spPr>
          <a:xfrm>
            <a:off x="6832953" y="6208820"/>
            <a:ext cx="4909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Helvetica" pitchFamily="2" charset="0"/>
              </a:rPr>
              <a:t>github.com/jaspershen</a:t>
            </a:r>
            <a:endParaRPr lang="en-US" sz="20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E8059BF-9B99-FA45-B086-89F8B9F3B2A4}"/>
              </a:ext>
            </a:extLst>
          </p:cNvPr>
          <p:cNvSpPr txBox="1"/>
          <p:nvPr/>
        </p:nvSpPr>
        <p:spPr>
          <a:xfrm>
            <a:off x="-18088" y="3201105"/>
            <a:ext cx="1222817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Helvetica" pitchFamily="2" charset="0"/>
              </a:rPr>
              <a:t>Xiaotao</a:t>
            </a:r>
            <a:r>
              <a:rPr lang="zh-CN" altLang="en-US" sz="2800" b="1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Helvetica" pitchFamily="2" charset="0"/>
              </a:rPr>
              <a:t>Shen</a:t>
            </a:r>
            <a:r>
              <a:rPr lang="zh-CN" altLang="en-US" sz="2800" b="1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Helvetica" pitchFamily="2" charset="0"/>
              </a:rPr>
              <a:t>PhD</a:t>
            </a:r>
          </a:p>
          <a:p>
            <a:pPr algn="ctr"/>
            <a:endParaRPr lang="en-US" altLang="zh-CN" sz="2800" b="1" dirty="0">
              <a:solidFill>
                <a:schemeClr val="bg1"/>
              </a:solidFill>
              <a:latin typeface="Helvetica" pitchFamily="2" charset="0"/>
            </a:endParaRP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" pitchFamily="2" charset="0"/>
              </a:rPr>
              <a:t>Stanford</a:t>
            </a:r>
            <a:r>
              <a:rPr lang="zh-CN" altLang="en-US" sz="24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" pitchFamily="2" charset="0"/>
              </a:rPr>
              <a:t>School</a:t>
            </a:r>
            <a:r>
              <a:rPr lang="zh-CN" altLang="en-US" sz="24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" pitchFamily="2" charset="0"/>
              </a:rPr>
              <a:t>of</a:t>
            </a:r>
            <a:r>
              <a:rPr lang="zh-CN" altLang="en-US" sz="24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" pitchFamily="2" charset="0"/>
              </a:rPr>
              <a:t>Medicine</a:t>
            </a: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" pitchFamily="2" charset="0"/>
              </a:rPr>
              <a:t>Department</a:t>
            </a:r>
            <a:r>
              <a:rPr lang="zh-CN" altLang="en-US" sz="24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" pitchFamily="2" charset="0"/>
              </a:rPr>
              <a:t>of</a:t>
            </a:r>
            <a:r>
              <a:rPr lang="zh-CN" altLang="en-US" sz="24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" pitchFamily="2" charset="0"/>
              </a:rPr>
              <a:t>Genetics</a:t>
            </a:r>
            <a:endParaRPr lang="en-US" sz="240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D3A5718-2F0C-3A44-9876-D01E78D5AE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65" y="94702"/>
            <a:ext cx="1913694" cy="53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44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443A23-28E5-8D41-834F-BD060948D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9" y="6430297"/>
            <a:ext cx="2040194" cy="4556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04E920-235C-9E47-BF35-3D80AFA2E5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645" y="114704"/>
            <a:ext cx="330583" cy="3305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5FB09-20B8-D441-9F2D-CB0BC5106263}"/>
              </a:ext>
            </a:extLst>
          </p:cNvPr>
          <p:cNvSpPr txBox="1"/>
          <p:nvPr/>
        </p:nvSpPr>
        <p:spPr>
          <a:xfrm>
            <a:off x="527228" y="49163"/>
            <a:ext cx="11664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8B1514"/>
                </a:solidFill>
                <a:latin typeface="Helvetica" pitchFamily="2" charset="0"/>
              </a:rPr>
              <a:t>Background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5702183-F15B-2841-8397-3517E2482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4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3169A638-BFDF-4642-9C9D-C02ABD47B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12" y="2992597"/>
            <a:ext cx="3789680" cy="1214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D6761716-9536-954C-83F5-15F593A70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074" y="764500"/>
            <a:ext cx="1315720" cy="151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B09CCE-8683-BF4E-9D93-6407C08E54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9914" y="2568244"/>
            <a:ext cx="2296160" cy="868924"/>
          </a:xfrm>
          <a:prstGeom prst="rect">
            <a:avLst/>
          </a:prstGeom>
        </p:spPr>
      </p:pic>
      <p:pic>
        <p:nvPicPr>
          <p:cNvPr id="7170" name="Picture 2" descr="GNPS - Analyze, Connect, and Network with your Mass Spectrometry Data">
            <a:extLst>
              <a:ext uri="{FF2B5EF4-FFF2-40B4-BE49-F238E27FC236}">
                <a16:creationId xmlns:a16="http://schemas.microsoft.com/office/drawing/2014/main" id="{ACCB5E32-2530-0C48-91AE-ADE98A36B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348" y="5004861"/>
            <a:ext cx="2388755" cy="729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63E7D31B-D7FD-1E41-86AE-E7C4996FB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614" y="4865501"/>
            <a:ext cx="3432957" cy="135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0">
            <a:extLst>
              <a:ext uri="{FF2B5EF4-FFF2-40B4-BE49-F238E27FC236}">
                <a16:creationId xmlns:a16="http://schemas.microsoft.com/office/drawing/2014/main" id="{AA4C0217-1FF9-274E-B471-973A83FF8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369" y="1368925"/>
            <a:ext cx="1212393" cy="140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D29C7C7-5D3F-194E-9985-C30C631A8FFF}"/>
              </a:ext>
            </a:extLst>
          </p:cNvPr>
          <p:cNvSpPr/>
          <p:nvPr/>
        </p:nvSpPr>
        <p:spPr>
          <a:xfrm>
            <a:off x="2085196" y="6488842"/>
            <a:ext cx="29017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More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tools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are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not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listed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here.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pic>
        <p:nvPicPr>
          <p:cNvPr id="21" name="Picture 14" descr="Card image cap">
            <a:extLst>
              <a:ext uri="{FF2B5EF4-FFF2-40B4-BE49-F238E27FC236}">
                <a16:creationId xmlns:a16="http://schemas.microsoft.com/office/drawing/2014/main" id="{A8DEA00A-FE8D-294B-B69A-7C0F6A395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844" y="4293582"/>
            <a:ext cx="1739900" cy="115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8" descr="Card image cap">
            <a:extLst>
              <a:ext uri="{FF2B5EF4-FFF2-40B4-BE49-F238E27FC236}">
                <a16:creationId xmlns:a16="http://schemas.microsoft.com/office/drawing/2014/main" id="{DC6FEFE1-6AFD-F040-B39D-BC08B5223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086" y="2905356"/>
            <a:ext cx="1963305" cy="130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Card image cap">
            <a:extLst>
              <a:ext uri="{FF2B5EF4-FFF2-40B4-BE49-F238E27FC236}">
                <a16:creationId xmlns:a16="http://schemas.microsoft.com/office/drawing/2014/main" id="{ABE797AA-4D1A-EB4C-A140-D3B4D8FCC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532" y="1106684"/>
            <a:ext cx="1486833" cy="99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E738999-2599-E940-808B-BF69FCAED4EE}"/>
              </a:ext>
            </a:extLst>
          </p:cNvPr>
          <p:cNvSpPr/>
          <p:nvPr/>
        </p:nvSpPr>
        <p:spPr>
          <a:xfrm>
            <a:off x="852980" y="2730448"/>
            <a:ext cx="4706112" cy="895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500"/>
              </a:spcAft>
              <a:buAutoNum type="arabicPeriod"/>
            </a:pPr>
            <a:r>
              <a:rPr lang="en-US" altLang="zh-CN" sz="2400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User-friendly,</a:t>
            </a:r>
          </a:p>
          <a:p>
            <a:pPr marL="457200" indent="-457200">
              <a:spcAft>
                <a:spcPts val="500"/>
              </a:spcAft>
              <a:buAutoNum type="arabicPeriod"/>
            </a:pPr>
            <a:r>
              <a:rPr lang="en-US" altLang="zh-CN" sz="2400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Simple.</a:t>
            </a:r>
            <a:r>
              <a:rPr lang="zh-CN" altLang="en-US" sz="2400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endParaRPr lang="en-US" altLang="zh-CN" sz="2400" dirty="0">
              <a:solidFill>
                <a:schemeClr val="bg1"/>
              </a:solidFill>
              <a:latin typeface="Helvetica" pitchFamily="2" charset="0"/>
              <a:ea typeface="Segoe UI Emoji" panose="020B0502040204020203" pitchFamily="34" charset="0"/>
            </a:endParaRPr>
          </a:p>
        </p:txBody>
      </p:sp>
      <p:pic>
        <p:nvPicPr>
          <p:cNvPr id="30" name="Graphic 29" descr="Checkmark">
            <a:extLst>
              <a:ext uri="{FF2B5EF4-FFF2-40B4-BE49-F238E27FC236}">
                <a16:creationId xmlns:a16="http://schemas.microsoft.com/office/drawing/2014/main" id="{A6E33D7A-BB47-654A-B12C-32FE7E12B48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2980" y="1793840"/>
            <a:ext cx="615925" cy="615925"/>
          </a:xfrm>
          <a:prstGeom prst="rect">
            <a:avLst/>
          </a:prstGeom>
        </p:spPr>
      </p:pic>
      <p:pic>
        <p:nvPicPr>
          <p:cNvPr id="31" name="Graphic 30" descr="Close">
            <a:extLst>
              <a:ext uri="{FF2B5EF4-FFF2-40B4-BE49-F238E27FC236}">
                <a16:creationId xmlns:a16="http://schemas.microsoft.com/office/drawing/2014/main" id="{576D527F-0717-E74F-ABEB-C17666FAA6D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241502" y="1808894"/>
            <a:ext cx="590478" cy="590478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DA7A1E2-9330-A142-9176-D83226444126}"/>
              </a:ext>
            </a:extLst>
          </p:cNvPr>
          <p:cNvSpPr/>
          <p:nvPr/>
        </p:nvSpPr>
        <p:spPr>
          <a:xfrm>
            <a:off x="6257544" y="2539840"/>
            <a:ext cx="4706112" cy="1264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500"/>
              </a:spcAft>
              <a:buAutoNum type="arabicPeriod"/>
            </a:pPr>
            <a:r>
              <a:rPr lang="en-US" altLang="zh-CN" sz="2400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For</a:t>
            </a:r>
            <a:r>
              <a:rPr lang="zh-CN" altLang="en-US" sz="2400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GUI</a:t>
            </a:r>
            <a:r>
              <a:rPr lang="zh-CN" altLang="en-US" sz="2400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software,</a:t>
            </a:r>
            <a:r>
              <a:rPr lang="zh-CN" altLang="en-US" sz="2400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most</a:t>
            </a:r>
            <a:r>
              <a:rPr lang="zh-CN" altLang="en-US" sz="2400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of</a:t>
            </a:r>
            <a:r>
              <a:rPr lang="zh-CN" altLang="en-US" sz="2400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them</a:t>
            </a:r>
            <a:r>
              <a:rPr lang="zh-CN" altLang="en-US" sz="2400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only</a:t>
            </a:r>
            <a:r>
              <a:rPr lang="zh-CN" altLang="en-US" sz="2400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support</a:t>
            </a:r>
            <a:r>
              <a:rPr lang="zh-CN" altLang="en-US" sz="2400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Windows,</a:t>
            </a:r>
          </a:p>
          <a:p>
            <a:pPr marL="457200" indent="-457200">
              <a:spcAft>
                <a:spcPts val="500"/>
              </a:spcAft>
              <a:buFontTx/>
              <a:buAutoNum type="arabicPeriod"/>
            </a:pPr>
            <a:r>
              <a:rPr lang="en-US" altLang="zh-CN" sz="2400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Not</a:t>
            </a:r>
            <a:r>
              <a:rPr lang="zh-CN" altLang="en-US" sz="2400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flexible.</a:t>
            </a:r>
          </a:p>
        </p:txBody>
      </p:sp>
    </p:spTree>
    <p:extLst>
      <p:ext uri="{BB962C8B-B14F-4D97-AF65-F5344CB8AC3E}">
        <p14:creationId xmlns:p14="http://schemas.microsoft.com/office/powerpoint/2010/main" val="3865996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443A23-28E5-8D41-834F-BD060948D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9" y="6430297"/>
            <a:ext cx="2040194" cy="4556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04E920-235C-9E47-BF35-3D80AFA2E5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645" y="114704"/>
            <a:ext cx="330583" cy="3305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5FB09-20B8-D441-9F2D-CB0BC5106263}"/>
              </a:ext>
            </a:extLst>
          </p:cNvPr>
          <p:cNvSpPr txBox="1"/>
          <p:nvPr/>
        </p:nvSpPr>
        <p:spPr>
          <a:xfrm>
            <a:off x="527228" y="49163"/>
            <a:ext cx="11664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8B1514"/>
                </a:solidFill>
                <a:latin typeface="Helvetica" pitchFamily="2" charset="0"/>
              </a:rPr>
              <a:t>Background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5702183-F15B-2841-8397-3517E2482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5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3169A638-BFDF-4642-9C9D-C02ABD47B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12" y="2992597"/>
            <a:ext cx="3789680" cy="1214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D6761716-9536-954C-83F5-15F593A70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074" y="764500"/>
            <a:ext cx="1315720" cy="151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B09CCE-8683-BF4E-9D93-6407C08E54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9914" y="2568244"/>
            <a:ext cx="2296160" cy="868924"/>
          </a:xfrm>
          <a:prstGeom prst="rect">
            <a:avLst/>
          </a:prstGeom>
        </p:spPr>
      </p:pic>
      <p:pic>
        <p:nvPicPr>
          <p:cNvPr id="7170" name="Picture 2" descr="GNPS - Analyze, Connect, and Network with your Mass Spectrometry Data">
            <a:extLst>
              <a:ext uri="{FF2B5EF4-FFF2-40B4-BE49-F238E27FC236}">
                <a16:creationId xmlns:a16="http://schemas.microsoft.com/office/drawing/2014/main" id="{ACCB5E32-2530-0C48-91AE-ADE98A36B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348" y="5004861"/>
            <a:ext cx="2388755" cy="729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63E7D31B-D7FD-1E41-86AE-E7C4996FB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614" y="4865501"/>
            <a:ext cx="3432957" cy="135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0">
            <a:extLst>
              <a:ext uri="{FF2B5EF4-FFF2-40B4-BE49-F238E27FC236}">
                <a16:creationId xmlns:a16="http://schemas.microsoft.com/office/drawing/2014/main" id="{AA4C0217-1FF9-274E-B471-973A83FF8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369" y="1368925"/>
            <a:ext cx="1212393" cy="140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D29C7C7-5D3F-194E-9985-C30C631A8FFF}"/>
              </a:ext>
            </a:extLst>
          </p:cNvPr>
          <p:cNvSpPr/>
          <p:nvPr/>
        </p:nvSpPr>
        <p:spPr>
          <a:xfrm>
            <a:off x="2085196" y="6488842"/>
            <a:ext cx="29017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More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tools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are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not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listed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here.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pic>
        <p:nvPicPr>
          <p:cNvPr id="21" name="Picture 14" descr="Card image cap">
            <a:extLst>
              <a:ext uri="{FF2B5EF4-FFF2-40B4-BE49-F238E27FC236}">
                <a16:creationId xmlns:a16="http://schemas.microsoft.com/office/drawing/2014/main" id="{A8DEA00A-FE8D-294B-B69A-7C0F6A395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844" y="4293582"/>
            <a:ext cx="1739900" cy="115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8" descr="Card image cap">
            <a:extLst>
              <a:ext uri="{FF2B5EF4-FFF2-40B4-BE49-F238E27FC236}">
                <a16:creationId xmlns:a16="http://schemas.microsoft.com/office/drawing/2014/main" id="{DC6FEFE1-6AFD-F040-B39D-BC08B5223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086" y="2905356"/>
            <a:ext cx="1963305" cy="130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Card image cap">
            <a:extLst>
              <a:ext uri="{FF2B5EF4-FFF2-40B4-BE49-F238E27FC236}">
                <a16:creationId xmlns:a16="http://schemas.microsoft.com/office/drawing/2014/main" id="{ABE797AA-4D1A-EB4C-A140-D3B4D8FCC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532" y="1106684"/>
            <a:ext cx="1486833" cy="99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DFC4B1D-CB02-6E46-900A-3D13C243439B}"/>
              </a:ext>
            </a:extLst>
          </p:cNvPr>
          <p:cNvSpPr/>
          <p:nvPr/>
        </p:nvSpPr>
        <p:spPr>
          <a:xfrm>
            <a:off x="0" y="-3420"/>
            <a:ext cx="12192000" cy="6858000"/>
          </a:xfrm>
          <a:prstGeom prst="rect">
            <a:avLst/>
          </a:prstGeom>
          <a:solidFill>
            <a:srgbClr val="000000">
              <a:alpha val="5058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738999-2599-E940-808B-BF69FCAED4EE}"/>
              </a:ext>
            </a:extLst>
          </p:cNvPr>
          <p:cNvSpPr/>
          <p:nvPr/>
        </p:nvSpPr>
        <p:spPr>
          <a:xfrm>
            <a:off x="852980" y="2730448"/>
            <a:ext cx="4706112" cy="895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500"/>
              </a:spcAft>
              <a:buAutoNum type="arabicPeriod"/>
            </a:pPr>
            <a:r>
              <a:rPr lang="en-US" altLang="zh-CN" sz="2400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User-friendly,</a:t>
            </a:r>
          </a:p>
          <a:p>
            <a:pPr marL="457200" indent="-457200">
              <a:spcAft>
                <a:spcPts val="500"/>
              </a:spcAft>
              <a:buAutoNum type="arabicPeriod"/>
            </a:pPr>
            <a:r>
              <a:rPr lang="en-US" altLang="zh-CN" sz="2400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Simple.</a:t>
            </a:r>
            <a:r>
              <a:rPr lang="zh-CN" altLang="en-US" sz="2400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endParaRPr lang="en-US" altLang="zh-CN" sz="2400" dirty="0">
              <a:solidFill>
                <a:schemeClr val="bg1"/>
              </a:solidFill>
              <a:latin typeface="Helvetica" pitchFamily="2" charset="0"/>
              <a:ea typeface="Segoe UI Emoji" panose="020B0502040204020203" pitchFamily="34" charset="0"/>
            </a:endParaRPr>
          </a:p>
        </p:txBody>
      </p:sp>
      <p:pic>
        <p:nvPicPr>
          <p:cNvPr id="30" name="Graphic 29" descr="Checkmark">
            <a:extLst>
              <a:ext uri="{FF2B5EF4-FFF2-40B4-BE49-F238E27FC236}">
                <a16:creationId xmlns:a16="http://schemas.microsoft.com/office/drawing/2014/main" id="{A6E33D7A-BB47-654A-B12C-32FE7E12B48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2980" y="1793840"/>
            <a:ext cx="615925" cy="615925"/>
          </a:xfrm>
          <a:prstGeom prst="rect">
            <a:avLst/>
          </a:prstGeom>
        </p:spPr>
      </p:pic>
      <p:pic>
        <p:nvPicPr>
          <p:cNvPr id="31" name="Graphic 30" descr="Close">
            <a:extLst>
              <a:ext uri="{FF2B5EF4-FFF2-40B4-BE49-F238E27FC236}">
                <a16:creationId xmlns:a16="http://schemas.microsoft.com/office/drawing/2014/main" id="{576D527F-0717-E74F-ABEB-C17666FAA6D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241502" y="1808894"/>
            <a:ext cx="590478" cy="590478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DA7A1E2-9330-A142-9176-D83226444126}"/>
              </a:ext>
            </a:extLst>
          </p:cNvPr>
          <p:cNvSpPr/>
          <p:nvPr/>
        </p:nvSpPr>
        <p:spPr>
          <a:xfrm>
            <a:off x="6257544" y="2539840"/>
            <a:ext cx="4706112" cy="1264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500"/>
              </a:spcAft>
              <a:buAutoNum type="arabicPeriod"/>
            </a:pPr>
            <a:r>
              <a:rPr lang="en-US" altLang="zh-CN" sz="2400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For</a:t>
            </a:r>
            <a:r>
              <a:rPr lang="zh-CN" altLang="en-US" sz="2400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GUI</a:t>
            </a:r>
            <a:r>
              <a:rPr lang="zh-CN" altLang="en-US" sz="2400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software,</a:t>
            </a:r>
            <a:r>
              <a:rPr lang="zh-CN" altLang="en-US" sz="2400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most</a:t>
            </a:r>
            <a:r>
              <a:rPr lang="zh-CN" altLang="en-US" sz="2400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of</a:t>
            </a:r>
            <a:r>
              <a:rPr lang="zh-CN" altLang="en-US" sz="2400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them</a:t>
            </a:r>
            <a:r>
              <a:rPr lang="zh-CN" altLang="en-US" sz="2400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only</a:t>
            </a:r>
            <a:r>
              <a:rPr lang="zh-CN" altLang="en-US" sz="2400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support</a:t>
            </a:r>
            <a:r>
              <a:rPr lang="zh-CN" altLang="en-US" sz="2400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Windows,</a:t>
            </a:r>
          </a:p>
          <a:p>
            <a:pPr marL="457200" indent="-457200">
              <a:spcAft>
                <a:spcPts val="500"/>
              </a:spcAft>
              <a:buFontTx/>
              <a:buAutoNum type="arabicPeriod"/>
            </a:pPr>
            <a:r>
              <a:rPr lang="en-US" altLang="zh-CN" sz="2400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Not</a:t>
            </a:r>
            <a:r>
              <a:rPr lang="zh-CN" altLang="en-US" sz="2400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" pitchFamily="2" charset="0"/>
                <a:ea typeface="Segoe UI Emoji" panose="020B0502040204020203" pitchFamily="34" charset="0"/>
              </a:rPr>
              <a:t>flexible.</a:t>
            </a:r>
          </a:p>
        </p:txBody>
      </p:sp>
    </p:spTree>
    <p:extLst>
      <p:ext uri="{BB962C8B-B14F-4D97-AF65-F5344CB8AC3E}">
        <p14:creationId xmlns:p14="http://schemas.microsoft.com/office/powerpoint/2010/main" val="955141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443A23-28E5-8D41-834F-BD060948D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9" y="6430297"/>
            <a:ext cx="2040194" cy="4556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04E920-235C-9E47-BF35-3D80AFA2E5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645" y="114704"/>
            <a:ext cx="330583" cy="3305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5FB09-20B8-D441-9F2D-CB0BC5106263}"/>
              </a:ext>
            </a:extLst>
          </p:cNvPr>
          <p:cNvSpPr txBox="1"/>
          <p:nvPr/>
        </p:nvSpPr>
        <p:spPr>
          <a:xfrm>
            <a:off x="527228" y="49163"/>
            <a:ext cx="11664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8B1514"/>
                </a:solidFill>
                <a:latin typeface="Helvetica" pitchFamily="2" charset="0"/>
              </a:rPr>
              <a:t>metID: Design</a:t>
            </a:r>
            <a:r>
              <a:rPr lang="zh-CN" altLang="en-US" sz="2400" b="1" dirty="0">
                <a:solidFill>
                  <a:srgbClr val="8B1514"/>
                </a:solidFill>
                <a:latin typeface="Helvetica" pitchFamily="2" charset="0"/>
              </a:rPr>
              <a:t> </a:t>
            </a:r>
            <a:r>
              <a:rPr lang="en-US" altLang="zh-CN" sz="2400" b="1" dirty="0">
                <a:solidFill>
                  <a:srgbClr val="8B1514"/>
                </a:solidFill>
                <a:latin typeface="Helvetica" pitchFamily="2" charset="0"/>
              </a:rPr>
              <a:t>and</a:t>
            </a:r>
            <a:r>
              <a:rPr lang="zh-CN" altLang="en-US" sz="2400" b="1" dirty="0">
                <a:solidFill>
                  <a:srgbClr val="8B1514"/>
                </a:solidFill>
                <a:latin typeface="Helvetica" pitchFamily="2" charset="0"/>
              </a:rPr>
              <a:t> </a:t>
            </a:r>
            <a:r>
              <a:rPr lang="en-US" altLang="zh-CN" sz="2400" b="1" dirty="0">
                <a:solidFill>
                  <a:srgbClr val="8B1514"/>
                </a:solidFill>
                <a:latin typeface="Helvetica" pitchFamily="2" charset="0"/>
              </a:rPr>
              <a:t>Overview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5702183-F15B-2841-8397-3517E2482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6</a:t>
            </a:fld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C848B61-F08D-9C47-B2DC-38800DEEE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037" y="963657"/>
            <a:ext cx="8314963" cy="508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C7D193-ABCC-C24B-962B-5A97610E1E88}"/>
              </a:ext>
            </a:extLst>
          </p:cNvPr>
          <p:cNvSpPr/>
          <p:nvPr/>
        </p:nvSpPr>
        <p:spPr>
          <a:xfrm>
            <a:off x="7047538" y="6438529"/>
            <a:ext cx="38908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Xiaotao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Shen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et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al.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Bioinformatics,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cs typeface="Segoe UI" panose="020B0502040204020203" pitchFamily="34" charset="0"/>
              </a:rPr>
              <a:t>2021.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ADD7FB-6E38-274A-AF8A-FD1535EF3462}"/>
              </a:ext>
            </a:extLst>
          </p:cNvPr>
          <p:cNvSpPr/>
          <p:nvPr/>
        </p:nvSpPr>
        <p:spPr>
          <a:xfrm>
            <a:off x="0" y="1601611"/>
            <a:ext cx="3795823" cy="3362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Aft>
                <a:spcPts val="500"/>
              </a:spcAft>
              <a:buAutoNum type="arabicPeriod"/>
            </a:pPr>
            <a:r>
              <a:rPr lang="en-US" altLang="zh-CN" sz="2000" dirty="0">
                <a:latin typeface="Helvetica" pitchFamily="2" charset="0"/>
                <a:ea typeface="Segoe UI Emoji" panose="020B0502040204020203" pitchFamily="34" charset="0"/>
              </a:rPr>
              <a:t>R-based:</a:t>
            </a:r>
            <a:r>
              <a:rPr lang="zh-CN" altLang="en-US" sz="2000" dirty="0"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000" dirty="0">
                <a:latin typeface="Helvetica" pitchFamily="2" charset="0"/>
                <a:ea typeface="Segoe UI Emoji" panose="020B0502040204020203" pitchFamily="34" charset="0"/>
              </a:rPr>
              <a:t>can</a:t>
            </a:r>
            <a:r>
              <a:rPr lang="zh-CN" altLang="en-US" sz="2000" dirty="0"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000" dirty="0">
                <a:latin typeface="Helvetica" pitchFamily="2" charset="0"/>
                <a:ea typeface="Segoe UI Emoji" panose="020B0502040204020203" pitchFamily="34" charset="0"/>
              </a:rPr>
              <a:t>be</a:t>
            </a:r>
            <a:r>
              <a:rPr lang="zh-CN" altLang="en-US" sz="2000" dirty="0"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000" dirty="0">
                <a:latin typeface="Helvetica" pitchFamily="2" charset="0"/>
                <a:ea typeface="Segoe UI Emoji" panose="020B0502040204020203" pitchFamily="34" charset="0"/>
              </a:rPr>
              <a:t>installed</a:t>
            </a:r>
            <a:r>
              <a:rPr lang="zh-CN" altLang="en-US" sz="2000" dirty="0"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000" dirty="0">
                <a:latin typeface="Helvetica" pitchFamily="2" charset="0"/>
                <a:ea typeface="Segoe UI Emoji" panose="020B0502040204020203" pitchFamily="34" charset="0"/>
              </a:rPr>
              <a:t>any</a:t>
            </a:r>
            <a:r>
              <a:rPr lang="zh-CN" altLang="en-US" sz="2000" dirty="0"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000" dirty="0">
                <a:latin typeface="Helvetica" pitchFamily="2" charset="0"/>
                <a:ea typeface="Segoe UI Emoji" panose="020B0502040204020203" pitchFamily="34" charset="0"/>
              </a:rPr>
              <a:t>platform</a:t>
            </a:r>
            <a:r>
              <a:rPr lang="zh-CN" altLang="en-US" sz="2000" dirty="0"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000" dirty="0">
                <a:latin typeface="Helvetica" pitchFamily="2" charset="0"/>
                <a:ea typeface="Segoe UI Emoji" panose="020B0502040204020203" pitchFamily="34" charset="0"/>
              </a:rPr>
              <a:t>(Windows,</a:t>
            </a:r>
            <a:r>
              <a:rPr lang="zh-CN" altLang="en-US" sz="2000" dirty="0"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000" dirty="0">
                <a:latin typeface="Helvetica" pitchFamily="2" charset="0"/>
                <a:ea typeface="Segoe UI Emoji" panose="020B0502040204020203" pitchFamily="34" charset="0"/>
              </a:rPr>
              <a:t>Mac</a:t>
            </a:r>
            <a:r>
              <a:rPr lang="zh-CN" altLang="en-US" sz="2000" dirty="0"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000" dirty="0">
                <a:latin typeface="Helvetica" pitchFamily="2" charset="0"/>
                <a:ea typeface="Segoe UI Emoji" panose="020B0502040204020203" pitchFamily="34" charset="0"/>
              </a:rPr>
              <a:t>and</a:t>
            </a:r>
            <a:r>
              <a:rPr lang="zh-CN" altLang="en-US" sz="2000" dirty="0"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000" dirty="0">
                <a:latin typeface="Helvetica" pitchFamily="2" charset="0"/>
                <a:ea typeface="Segoe UI Emoji" panose="020B0502040204020203" pitchFamily="34" charset="0"/>
              </a:rPr>
              <a:t>Linux).</a:t>
            </a:r>
          </a:p>
          <a:p>
            <a:pPr marL="457200" indent="-457200">
              <a:spcAft>
                <a:spcPts val="500"/>
              </a:spcAft>
              <a:buAutoNum type="arabicPeriod"/>
            </a:pPr>
            <a:r>
              <a:rPr lang="en-US" altLang="zh-CN" sz="2000" dirty="0">
                <a:latin typeface="Helvetica" pitchFamily="2" charset="0"/>
                <a:ea typeface="Segoe UI Emoji" panose="020B0502040204020203" pitchFamily="34" charset="0"/>
              </a:rPr>
              <a:t>Universal</a:t>
            </a:r>
            <a:r>
              <a:rPr lang="zh-CN" altLang="en-US" sz="2000" dirty="0"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000" dirty="0">
                <a:latin typeface="Helvetica" pitchFamily="2" charset="0"/>
                <a:ea typeface="Segoe UI Emoji" panose="020B0502040204020203" pitchFamily="34" charset="0"/>
              </a:rPr>
              <a:t>format</a:t>
            </a:r>
            <a:r>
              <a:rPr lang="zh-CN" altLang="en-US" sz="2000" dirty="0"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000" dirty="0">
                <a:latin typeface="Helvetica" pitchFamily="2" charset="0"/>
                <a:ea typeface="Segoe UI Emoji" panose="020B0502040204020203" pitchFamily="34" charset="0"/>
              </a:rPr>
              <a:t>database.</a:t>
            </a:r>
          </a:p>
          <a:p>
            <a:pPr marL="457200" indent="-457200">
              <a:spcAft>
                <a:spcPts val="500"/>
              </a:spcAft>
              <a:buAutoNum type="arabicPeriod"/>
            </a:pPr>
            <a:r>
              <a:rPr lang="en-US" altLang="zh-CN" sz="2000" dirty="0">
                <a:latin typeface="Helvetica" pitchFamily="2" charset="0"/>
                <a:ea typeface="Segoe UI Emoji" panose="020B0502040204020203" pitchFamily="34" charset="0"/>
              </a:rPr>
              <a:t>Support</a:t>
            </a:r>
            <a:r>
              <a:rPr lang="zh-CN" altLang="en-US" sz="2000" dirty="0"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000" dirty="0">
                <a:latin typeface="Helvetica" pitchFamily="2" charset="0"/>
                <a:ea typeface="Segoe UI Emoji" panose="020B0502040204020203" pitchFamily="34" charset="0"/>
              </a:rPr>
              <a:t>multiple</a:t>
            </a:r>
            <a:r>
              <a:rPr lang="zh-CN" altLang="en-US" sz="2000" dirty="0"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000" dirty="0">
                <a:latin typeface="Helvetica" pitchFamily="2" charset="0"/>
                <a:ea typeface="Segoe UI Emoji" panose="020B0502040204020203" pitchFamily="34" charset="0"/>
              </a:rPr>
              <a:t>database</a:t>
            </a:r>
            <a:r>
              <a:rPr lang="zh-CN" altLang="en-US" sz="2000" dirty="0"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000" dirty="0">
                <a:latin typeface="Helvetica" pitchFamily="2" charset="0"/>
                <a:ea typeface="Segoe UI Emoji" panose="020B0502040204020203" pitchFamily="34" charset="0"/>
              </a:rPr>
              <a:t>format</a:t>
            </a:r>
            <a:r>
              <a:rPr lang="zh-CN" altLang="en-US" sz="2000" dirty="0"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000" dirty="0">
                <a:latin typeface="Helvetica" pitchFamily="2" charset="0"/>
                <a:ea typeface="Segoe UI Emoji" panose="020B0502040204020203" pitchFamily="34" charset="0"/>
              </a:rPr>
              <a:t>from</a:t>
            </a:r>
            <a:r>
              <a:rPr lang="zh-CN" altLang="en-US" sz="2000" dirty="0"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000" dirty="0">
                <a:latin typeface="Helvetica" pitchFamily="2" charset="0"/>
                <a:ea typeface="Segoe UI Emoji" panose="020B0502040204020203" pitchFamily="34" charset="0"/>
              </a:rPr>
              <a:t>other</a:t>
            </a:r>
            <a:r>
              <a:rPr lang="zh-CN" altLang="en-US" sz="2000" dirty="0"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000" dirty="0">
                <a:latin typeface="Helvetica" pitchFamily="2" charset="0"/>
                <a:ea typeface="Segoe UI Emoji" panose="020B0502040204020203" pitchFamily="34" charset="0"/>
              </a:rPr>
              <a:t>common</a:t>
            </a:r>
            <a:r>
              <a:rPr lang="zh-CN" altLang="en-US" sz="2000" dirty="0"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000" dirty="0">
                <a:latin typeface="Helvetica" pitchFamily="2" charset="0"/>
                <a:ea typeface="Segoe UI Emoji" panose="020B0502040204020203" pitchFamily="34" charset="0"/>
              </a:rPr>
              <a:t>tools</a:t>
            </a:r>
            <a:r>
              <a:rPr lang="zh-CN" altLang="en-US" sz="2000" dirty="0"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000" dirty="0">
                <a:latin typeface="Helvetica" pitchFamily="2" charset="0"/>
                <a:ea typeface="Segoe UI Emoji" panose="020B0502040204020203" pitchFamily="34" charset="0"/>
              </a:rPr>
              <a:t>(GNPS,</a:t>
            </a:r>
            <a:r>
              <a:rPr lang="zh-CN" altLang="en-US" sz="2000" dirty="0"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000" dirty="0">
                <a:latin typeface="Helvetica" pitchFamily="2" charset="0"/>
                <a:ea typeface="Segoe UI Emoji" panose="020B0502040204020203" pitchFamily="34" charset="0"/>
              </a:rPr>
              <a:t>MoNA</a:t>
            </a:r>
            <a:r>
              <a:rPr lang="zh-CN" altLang="en-US" sz="2000" dirty="0"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000" dirty="0">
                <a:latin typeface="Helvetica" pitchFamily="2" charset="0"/>
                <a:ea typeface="Segoe UI Emoji" panose="020B0502040204020203" pitchFamily="34" charset="0"/>
              </a:rPr>
              <a:t>and</a:t>
            </a:r>
            <a:r>
              <a:rPr lang="zh-CN" altLang="en-US" sz="2000" dirty="0"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000" dirty="0">
                <a:latin typeface="Helvetica" pitchFamily="2" charset="0"/>
                <a:ea typeface="Segoe UI Emoji" panose="020B0502040204020203" pitchFamily="34" charset="0"/>
              </a:rPr>
              <a:t>so</a:t>
            </a:r>
            <a:r>
              <a:rPr lang="zh-CN" altLang="en-US" sz="2000" dirty="0"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000" dirty="0">
                <a:latin typeface="Helvetica" pitchFamily="2" charset="0"/>
                <a:ea typeface="Segoe UI Emoji" panose="020B0502040204020203" pitchFamily="34" charset="0"/>
              </a:rPr>
              <a:t>on).</a:t>
            </a:r>
          </a:p>
          <a:p>
            <a:pPr marL="457200" indent="-457200">
              <a:spcAft>
                <a:spcPts val="500"/>
              </a:spcAft>
              <a:buAutoNum type="arabicPeriod"/>
            </a:pPr>
            <a:r>
              <a:rPr lang="en-US" altLang="zh-CN" sz="2000" dirty="0">
                <a:latin typeface="Helvetica" pitchFamily="2" charset="0"/>
                <a:ea typeface="Segoe UI Emoji" panose="020B0502040204020203" pitchFamily="34" charset="0"/>
              </a:rPr>
              <a:t>Automatable</a:t>
            </a:r>
            <a:r>
              <a:rPr lang="zh-CN" altLang="en-US" sz="2000" dirty="0"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000" dirty="0">
                <a:latin typeface="Helvetica" pitchFamily="2" charset="0"/>
                <a:ea typeface="Segoe UI Emoji" panose="020B0502040204020203" pitchFamily="34" charset="0"/>
              </a:rPr>
              <a:t>metabolite</a:t>
            </a:r>
            <a:r>
              <a:rPr lang="zh-CN" altLang="en-US" sz="2000" dirty="0"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000" dirty="0">
                <a:latin typeface="Helvetica" pitchFamily="2" charset="0"/>
                <a:ea typeface="Segoe UI Emoji" panose="020B0502040204020203" pitchFamily="34" charset="0"/>
              </a:rPr>
              <a:t>annotation</a:t>
            </a:r>
            <a:r>
              <a:rPr lang="zh-CN" altLang="en-US" sz="2000" dirty="0"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sz="2000" dirty="0">
                <a:latin typeface="Helvetica" pitchFamily="2" charset="0"/>
                <a:ea typeface="Segoe UI Emoji" panose="020B0502040204020203" pitchFamily="34" charset="0"/>
              </a:rPr>
              <a:t>functions.</a:t>
            </a:r>
            <a:r>
              <a:rPr lang="zh-CN" altLang="en-US" sz="2000" dirty="0">
                <a:latin typeface="Helvetica" pitchFamily="2" charset="0"/>
                <a:ea typeface="Segoe UI Emoji" panose="020B0502040204020203" pitchFamily="34" charset="0"/>
              </a:rPr>
              <a:t> </a:t>
            </a:r>
            <a:endParaRPr lang="en-US" altLang="zh-CN" sz="2000" dirty="0">
              <a:latin typeface="Helvetica" pitchFamily="2" charset="0"/>
              <a:ea typeface="Segoe UI Emoj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285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443A23-28E5-8D41-834F-BD060948D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9" y="6430297"/>
            <a:ext cx="2040194" cy="4556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04E920-235C-9E47-BF35-3D80AFA2E5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645" y="114704"/>
            <a:ext cx="330583" cy="3305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5FB09-20B8-D441-9F2D-CB0BC5106263}"/>
              </a:ext>
            </a:extLst>
          </p:cNvPr>
          <p:cNvSpPr txBox="1"/>
          <p:nvPr/>
        </p:nvSpPr>
        <p:spPr>
          <a:xfrm>
            <a:off x="527228" y="49163"/>
            <a:ext cx="11664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8B1514"/>
                </a:solidFill>
                <a:latin typeface="Helvetica" pitchFamily="2" charset="0"/>
              </a:rPr>
              <a:t>In-house Database Construction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5702183-F15B-2841-8397-3517E2482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3F1BA0-33B3-3445-9183-BFCC1F62ED73}"/>
              </a:ext>
            </a:extLst>
          </p:cNvPr>
          <p:cNvSpPr/>
          <p:nvPr/>
        </p:nvSpPr>
        <p:spPr>
          <a:xfrm>
            <a:off x="1" y="849085"/>
            <a:ext cx="12191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n-US" altLang="zh-CN" sz="2000" dirty="0">
                <a:solidFill>
                  <a:srgbClr val="000000"/>
                </a:solidFill>
                <a:latin typeface="Helvetica" pitchFamily="2" charset="0"/>
              </a:rPr>
              <a:t>A</a:t>
            </a:r>
            <a:r>
              <a:rPr lang="zh-CN" altLang="en-US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Helvetica" pitchFamily="2" charset="0"/>
              </a:rPr>
              <a:t>lot</a:t>
            </a:r>
            <a:r>
              <a:rPr lang="zh-CN" altLang="en-US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Helvetica" pitchFamily="2" charset="0"/>
              </a:rPr>
              <a:t>of</a:t>
            </a:r>
            <a:r>
              <a:rPr lang="zh-CN" altLang="en-US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Helvetica" pitchFamily="2" charset="0"/>
              </a:rPr>
              <a:t>labs</a:t>
            </a:r>
            <a:r>
              <a:rPr lang="zh-CN" altLang="en-US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Helvetica" pitchFamily="2" charset="0"/>
              </a:rPr>
              <a:t>have</a:t>
            </a:r>
            <a:r>
              <a:rPr lang="zh-CN" altLang="en-US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Helvetica" pitchFamily="2" charset="0"/>
              </a:rPr>
              <a:t>compound</a:t>
            </a:r>
            <a:r>
              <a:rPr lang="zh-CN" altLang="en-US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Helvetica" pitchFamily="2" charset="0"/>
              </a:rPr>
              <a:t>standard</a:t>
            </a:r>
            <a:r>
              <a:rPr lang="zh-CN" altLang="en-US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Helvetica" pitchFamily="2" charset="0"/>
              </a:rPr>
              <a:t>information</a:t>
            </a:r>
            <a:r>
              <a:rPr lang="zh-CN" altLang="en-US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Helvetica" pitchFamily="2" charset="0"/>
              </a:rPr>
              <a:t>(retention</a:t>
            </a:r>
            <a:r>
              <a:rPr lang="zh-CN" altLang="en-US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Helvetica" pitchFamily="2" charset="0"/>
              </a:rPr>
              <a:t>time</a:t>
            </a:r>
            <a:r>
              <a:rPr lang="zh-CN" altLang="en-US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Helvetica" pitchFamily="2" charset="0"/>
              </a:rPr>
              <a:t>and</a:t>
            </a:r>
            <a:r>
              <a:rPr lang="zh-CN" altLang="en-US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Helvetica" pitchFamily="2" charset="0"/>
              </a:rPr>
              <a:t>MS/MS</a:t>
            </a:r>
            <a:r>
              <a:rPr lang="zh-CN" altLang="en-US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Helvetica" pitchFamily="2" charset="0"/>
              </a:rPr>
              <a:t>spectra).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0BC4D7-56C4-E849-9B26-4B77852DB9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4633" y="2211479"/>
            <a:ext cx="449358" cy="4493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6BF691-BFAB-2446-98D9-B119981BB7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1994" y="2457637"/>
            <a:ext cx="406400" cy="406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76ED3D-74D1-0B4A-B6F3-907403DC64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8394" y="2646420"/>
            <a:ext cx="406399" cy="406399"/>
          </a:xfrm>
          <a:prstGeom prst="rect">
            <a:avLst/>
          </a:prstGeom>
        </p:spPr>
      </p:pic>
      <p:pic>
        <p:nvPicPr>
          <p:cNvPr id="14" name="Picture 4" descr="Thermo Scientific™ Orbitrap ID-X™ Tribrid™ Mass Spectrometer | Lab  Equipment | Technology Networks">
            <a:extLst>
              <a:ext uri="{FF2B5EF4-FFF2-40B4-BE49-F238E27FC236}">
                <a16:creationId xmlns:a16="http://schemas.microsoft.com/office/drawing/2014/main" id="{D57FB485-27E6-9A41-A3FA-F4580E902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464" y="1652993"/>
            <a:ext cx="3548500" cy="199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293E8D-6AAA-1848-86CB-571C0E2EDDE3}"/>
              </a:ext>
            </a:extLst>
          </p:cNvPr>
          <p:cNvCxnSpPr/>
          <p:nvPr/>
        </p:nvCxnSpPr>
        <p:spPr>
          <a:xfrm>
            <a:off x="3103718" y="2598859"/>
            <a:ext cx="10371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18C0F6-680F-084E-AD32-5213400D6148}"/>
              </a:ext>
            </a:extLst>
          </p:cNvPr>
          <p:cNvCxnSpPr/>
          <p:nvPr/>
        </p:nvCxnSpPr>
        <p:spPr>
          <a:xfrm>
            <a:off x="7531182" y="2598859"/>
            <a:ext cx="10371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6371D521-9790-DB4C-A328-0DCC5B528C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3437" y="1919367"/>
            <a:ext cx="1270000" cy="1270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FF88660-A78B-AA40-8517-28B3D2AE2CD4}"/>
              </a:ext>
            </a:extLst>
          </p:cNvPr>
          <p:cNvSpPr/>
          <p:nvPr/>
        </p:nvSpPr>
        <p:spPr>
          <a:xfrm>
            <a:off x="0" y="5426334"/>
            <a:ext cx="39175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n-US" altLang="zh-CN" sz="2000" b="1" dirty="0">
                <a:solidFill>
                  <a:srgbClr val="000000"/>
                </a:solidFill>
                <a:latin typeface="Helvetica" pitchFamily="2" charset="0"/>
              </a:rPr>
              <a:t>Database</a:t>
            </a:r>
            <a:r>
              <a:rPr lang="zh-CN" altLang="en-US" sz="2000" b="1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Helvetica" pitchFamily="2" charset="0"/>
              </a:rPr>
              <a:t>format</a:t>
            </a:r>
            <a:r>
              <a:rPr lang="zh-CN" altLang="en-US" sz="2000" b="1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Helvetica" pitchFamily="2" charset="0"/>
              </a:rPr>
              <a:t>for</a:t>
            </a:r>
            <a:r>
              <a:rPr lang="zh-CN" altLang="en-US" sz="2000" b="1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Helvetica" pitchFamily="2" charset="0"/>
              </a:rPr>
              <a:t>metID</a:t>
            </a:r>
            <a:r>
              <a:rPr lang="zh-CN" altLang="en-US" sz="2000" b="1" dirty="0">
                <a:solidFill>
                  <a:srgbClr val="000000"/>
                </a:solidFill>
                <a:latin typeface="Helvetica" pitchFamily="2" charset="0"/>
              </a:rPr>
              <a:t> </a:t>
            </a:r>
            <a:endParaRPr lang="en-US" altLang="zh-CN" sz="2000" b="1" dirty="0">
              <a:solidFill>
                <a:srgbClr val="000000"/>
              </a:solidFill>
              <a:latin typeface="Helvetica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4D3BD2-099E-5E45-A258-0FD129D87BDE}"/>
              </a:ext>
            </a:extLst>
          </p:cNvPr>
          <p:cNvSpPr/>
          <p:nvPr/>
        </p:nvSpPr>
        <p:spPr>
          <a:xfrm>
            <a:off x="4257253" y="4171693"/>
            <a:ext cx="30929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2000" dirty="0">
                <a:solidFill>
                  <a:srgbClr val="000000"/>
                </a:solidFill>
                <a:latin typeface="Helvetica" pitchFamily="2" charset="0"/>
              </a:rPr>
              <a:t>Metabolite</a:t>
            </a:r>
            <a:r>
              <a:rPr lang="zh-CN" altLang="en-US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Helvetica" pitchFamily="2" charset="0"/>
              </a:rPr>
              <a:t>information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68AECFE-8665-5B43-A7D1-987345072E3B}"/>
              </a:ext>
            </a:extLst>
          </p:cNvPr>
          <p:cNvSpPr/>
          <p:nvPr/>
        </p:nvSpPr>
        <p:spPr>
          <a:xfrm>
            <a:off x="8049751" y="4171693"/>
            <a:ext cx="30929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2000" dirty="0">
                <a:solidFill>
                  <a:srgbClr val="000000"/>
                </a:solidFill>
                <a:latin typeface="Helvetica" pitchFamily="2" charset="0"/>
              </a:rPr>
              <a:t>Spectrum</a:t>
            </a:r>
            <a:r>
              <a:rPr lang="zh-CN" altLang="en-US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Helvetica" pitchFamily="2" charset="0"/>
              </a:rPr>
              <a:t>information</a:t>
            </a:r>
          </a:p>
        </p:txBody>
      </p:sp>
    </p:spTree>
    <p:extLst>
      <p:ext uri="{BB962C8B-B14F-4D97-AF65-F5344CB8AC3E}">
        <p14:creationId xmlns:p14="http://schemas.microsoft.com/office/powerpoint/2010/main" val="3113978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443A23-28E5-8D41-834F-BD060948D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9" y="6430297"/>
            <a:ext cx="2040194" cy="4556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04E920-235C-9E47-BF35-3D80AFA2E5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645" y="114704"/>
            <a:ext cx="330583" cy="3305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5FB09-20B8-D441-9F2D-CB0BC5106263}"/>
              </a:ext>
            </a:extLst>
          </p:cNvPr>
          <p:cNvSpPr txBox="1"/>
          <p:nvPr/>
        </p:nvSpPr>
        <p:spPr>
          <a:xfrm>
            <a:off x="527228" y="49163"/>
            <a:ext cx="11664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8B1514"/>
                </a:solidFill>
                <a:latin typeface="Helvetica" pitchFamily="2" charset="0"/>
              </a:rPr>
              <a:t>Public</a:t>
            </a:r>
            <a:r>
              <a:rPr lang="zh-CN" altLang="en-US" sz="2400" b="1" dirty="0">
                <a:solidFill>
                  <a:srgbClr val="8B1514"/>
                </a:solidFill>
                <a:latin typeface="Helvetica" pitchFamily="2" charset="0"/>
              </a:rPr>
              <a:t> </a:t>
            </a:r>
            <a:r>
              <a:rPr lang="en-US" altLang="zh-CN" sz="2400" b="1" dirty="0">
                <a:solidFill>
                  <a:srgbClr val="8B1514"/>
                </a:solidFill>
                <a:latin typeface="Helvetica" pitchFamily="2" charset="0"/>
              </a:rPr>
              <a:t>Databases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5702183-F15B-2841-8397-3517E2482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8</a:t>
            </a:fld>
            <a:endParaRPr lang="en-US"/>
          </a:p>
        </p:txBody>
      </p:sp>
      <p:pic>
        <p:nvPicPr>
          <p:cNvPr id="18" name="Picture 3" descr="Hmdb logo">
            <a:extLst>
              <a:ext uri="{FF2B5EF4-FFF2-40B4-BE49-F238E27FC236}">
                <a16:creationId xmlns:a16="http://schemas.microsoft.com/office/drawing/2014/main" id="{BCACB9DB-A890-B34E-8A7A-6E4D4B2B8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570" y="1499745"/>
            <a:ext cx="992127" cy="66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C426C7-914C-BB45-A75D-3A8F4C90ED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076" y="2608737"/>
            <a:ext cx="1678347" cy="3305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98FB55-E0FD-8249-A0EB-8DB10C180E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0479" y="3247038"/>
            <a:ext cx="1290803" cy="63482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539CCEE-4605-C248-8661-38A77A98D7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386" y="4123470"/>
            <a:ext cx="1199863" cy="455644"/>
          </a:xfrm>
          <a:prstGeom prst="rect">
            <a:avLst/>
          </a:prstGeom>
        </p:spPr>
      </p:pic>
      <p:pic>
        <p:nvPicPr>
          <p:cNvPr id="22" name="Picture 2" descr="KEGG icon">
            <a:extLst>
              <a:ext uri="{FF2B5EF4-FFF2-40B4-BE49-F238E27FC236}">
                <a16:creationId xmlns:a16="http://schemas.microsoft.com/office/drawing/2014/main" id="{24FA48F1-C4E8-2140-BB8C-6DF335890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200" y="1778066"/>
            <a:ext cx="812800" cy="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8820146-C40E-734D-A9DA-C1078AFE1C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36805" y="4212400"/>
            <a:ext cx="1748790" cy="37283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885B93F-663C-E540-9F15-ED593CAFEE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57250" y="2774028"/>
            <a:ext cx="1333500" cy="520700"/>
          </a:xfrm>
          <a:prstGeom prst="rect">
            <a:avLst/>
          </a:prstGeom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4BA111E4-8092-1042-8BC2-0675F21A2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762" y="2240232"/>
            <a:ext cx="1374140" cy="158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ight Brace 25">
            <a:extLst>
              <a:ext uri="{FF2B5EF4-FFF2-40B4-BE49-F238E27FC236}">
                <a16:creationId xmlns:a16="http://schemas.microsoft.com/office/drawing/2014/main" id="{DFC3B7DD-ACC7-2B41-B2E8-0D18000BC432}"/>
              </a:ext>
            </a:extLst>
          </p:cNvPr>
          <p:cNvSpPr/>
          <p:nvPr/>
        </p:nvSpPr>
        <p:spPr>
          <a:xfrm>
            <a:off x="5133503" y="1321710"/>
            <a:ext cx="1054771" cy="3946035"/>
          </a:xfrm>
          <a:prstGeom prst="rightBrace">
            <a:avLst>
              <a:gd name="adj1" fmla="val 33333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F597EFF-0928-EF44-B604-EC94D7D99383}"/>
              </a:ext>
            </a:extLst>
          </p:cNvPr>
          <p:cNvSpPr/>
          <p:nvPr/>
        </p:nvSpPr>
        <p:spPr>
          <a:xfrm>
            <a:off x="7126603" y="3881859"/>
            <a:ext cx="2903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Database</a:t>
            </a:r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format</a:t>
            </a:r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for</a:t>
            </a:r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metID</a:t>
            </a:r>
            <a:endParaRPr lang="en-US" dirty="0">
              <a:latin typeface="Helvetica" pitchFamily="2" charset="0"/>
            </a:endParaRPr>
          </a:p>
        </p:txBody>
      </p:sp>
      <p:pic>
        <p:nvPicPr>
          <p:cNvPr id="28" name="Picture 2" descr="GNPS - Analyze, Connect, and Network with your Mass Spectrometry Data">
            <a:extLst>
              <a:ext uri="{FF2B5EF4-FFF2-40B4-BE49-F238E27FC236}">
                <a16:creationId xmlns:a16="http://schemas.microsoft.com/office/drawing/2014/main" id="{CBC8F4D0-F600-B943-BD2C-99DD260CF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194" y="4900911"/>
            <a:ext cx="1597902" cy="48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664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443A23-28E5-8D41-834F-BD060948D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9" y="6430297"/>
            <a:ext cx="2040194" cy="4556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04E920-235C-9E47-BF35-3D80AFA2E5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645" y="114704"/>
            <a:ext cx="330583" cy="3305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5FB09-20B8-D441-9F2D-CB0BC5106263}"/>
              </a:ext>
            </a:extLst>
          </p:cNvPr>
          <p:cNvSpPr txBox="1"/>
          <p:nvPr/>
        </p:nvSpPr>
        <p:spPr>
          <a:xfrm>
            <a:off x="527228" y="49163"/>
            <a:ext cx="11664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8B1514"/>
                </a:solidFill>
                <a:latin typeface="Helvetica" pitchFamily="2" charset="0"/>
              </a:rPr>
              <a:t>Public</a:t>
            </a:r>
            <a:r>
              <a:rPr lang="zh-CN" altLang="en-US" sz="2400" b="1" dirty="0">
                <a:solidFill>
                  <a:srgbClr val="8B1514"/>
                </a:solidFill>
                <a:latin typeface="Helvetica" pitchFamily="2" charset="0"/>
              </a:rPr>
              <a:t> </a:t>
            </a:r>
            <a:r>
              <a:rPr lang="en-US" altLang="zh-CN" sz="2400" b="1" dirty="0">
                <a:solidFill>
                  <a:srgbClr val="8B1514"/>
                </a:solidFill>
                <a:latin typeface="Helvetica" pitchFamily="2" charset="0"/>
              </a:rPr>
              <a:t>Databases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5702183-F15B-2841-8397-3517E2482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9</a:t>
            </a:fld>
            <a:endParaRPr lang="en-US" dirty="0"/>
          </a:p>
        </p:txBody>
      </p:sp>
      <p:pic>
        <p:nvPicPr>
          <p:cNvPr id="18" name="Picture 3" descr="Hmdb logo">
            <a:extLst>
              <a:ext uri="{FF2B5EF4-FFF2-40B4-BE49-F238E27FC236}">
                <a16:creationId xmlns:a16="http://schemas.microsoft.com/office/drawing/2014/main" id="{BCACB9DB-A890-B34E-8A7A-6E4D4B2B8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570" y="1499745"/>
            <a:ext cx="992127" cy="66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C426C7-914C-BB45-A75D-3A8F4C90ED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076" y="2608737"/>
            <a:ext cx="1678347" cy="3305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98FB55-E0FD-8249-A0EB-8DB10C180E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0479" y="3247038"/>
            <a:ext cx="1290803" cy="63482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539CCEE-4605-C248-8661-38A77A98D7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386" y="4123470"/>
            <a:ext cx="1199863" cy="455644"/>
          </a:xfrm>
          <a:prstGeom prst="rect">
            <a:avLst/>
          </a:prstGeom>
        </p:spPr>
      </p:pic>
      <p:pic>
        <p:nvPicPr>
          <p:cNvPr id="22" name="Picture 2" descr="KEGG icon">
            <a:extLst>
              <a:ext uri="{FF2B5EF4-FFF2-40B4-BE49-F238E27FC236}">
                <a16:creationId xmlns:a16="http://schemas.microsoft.com/office/drawing/2014/main" id="{24FA48F1-C4E8-2140-BB8C-6DF335890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200" y="1778066"/>
            <a:ext cx="812800" cy="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8820146-C40E-734D-A9DA-C1078AFE1C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36805" y="4212400"/>
            <a:ext cx="1748790" cy="37283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885B93F-663C-E540-9F15-ED593CAFEE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57250" y="2774028"/>
            <a:ext cx="1333500" cy="520700"/>
          </a:xfrm>
          <a:prstGeom prst="rect">
            <a:avLst/>
          </a:prstGeom>
        </p:spPr>
      </p:pic>
      <p:sp>
        <p:nvSpPr>
          <p:cNvPr id="26" name="Right Brace 25">
            <a:extLst>
              <a:ext uri="{FF2B5EF4-FFF2-40B4-BE49-F238E27FC236}">
                <a16:creationId xmlns:a16="http://schemas.microsoft.com/office/drawing/2014/main" id="{DFC3B7DD-ACC7-2B41-B2E8-0D18000BC432}"/>
              </a:ext>
            </a:extLst>
          </p:cNvPr>
          <p:cNvSpPr/>
          <p:nvPr/>
        </p:nvSpPr>
        <p:spPr>
          <a:xfrm>
            <a:off x="5133503" y="1321710"/>
            <a:ext cx="1054771" cy="3946035"/>
          </a:xfrm>
          <a:prstGeom prst="rightBrace">
            <a:avLst>
              <a:gd name="adj1" fmla="val 33333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" descr="GNPS - Analyze, Connect, and Network with your Mass Spectrometry Data">
            <a:extLst>
              <a:ext uri="{FF2B5EF4-FFF2-40B4-BE49-F238E27FC236}">
                <a16:creationId xmlns:a16="http://schemas.microsoft.com/office/drawing/2014/main" id="{CBC8F4D0-F600-B943-BD2C-99DD260CF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194" y="4900911"/>
            <a:ext cx="1597902" cy="48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33E603F-1F6D-124B-8755-E43017D537A6}"/>
              </a:ext>
            </a:extLst>
          </p:cNvPr>
          <p:cNvSpPr txBox="1"/>
          <p:nvPr/>
        </p:nvSpPr>
        <p:spPr>
          <a:xfrm>
            <a:off x="6317816" y="4547228"/>
            <a:ext cx="5854262" cy="16004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Helvetica" pitchFamily="2" charset="0"/>
              </a:rPr>
              <a:t>&gt;</a:t>
            </a:r>
            <a:r>
              <a:rPr lang="zh-CN" altLang="en-US" sz="14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sz="1400" dirty="0">
                <a:solidFill>
                  <a:schemeClr val="accent6"/>
                </a:solidFill>
                <a:latin typeface="Helvetica" pitchFamily="2" charset="0"/>
              </a:rPr>
              <a:t>write_msp_</a:t>
            </a:r>
            <a:r>
              <a:rPr lang="en-US" altLang="zh-CN" sz="1400" dirty="0">
                <a:solidFill>
                  <a:schemeClr val="accent6"/>
                </a:solidFill>
                <a:latin typeface="Helvetica" pitchFamily="2" charset="0"/>
              </a:rPr>
              <a:t>mona</a:t>
            </a:r>
            <a:r>
              <a:rPr lang="en-US" sz="1400" dirty="0">
                <a:solidFill>
                  <a:schemeClr val="bg1"/>
                </a:solidFill>
                <a:latin typeface="Helvetica" pitchFamily="2" charset="0"/>
              </a:rPr>
              <a:t>(databas</a:t>
            </a:r>
            <a:r>
              <a:rPr lang="en-US" altLang="zh-CN" sz="1400" dirty="0">
                <a:solidFill>
                  <a:schemeClr val="bg1"/>
                </a:solidFill>
                <a:latin typeface="Helvetica" pitchFamily="2" charset="0"/>
              </a:rPr>
              <a:t>e</a:t>
            </a:r>
            <a:r>
              <a:rPr lang="en-US" sz="1400" dirty="0">
                <a:solidFill>
                  <a:schemeClr val="bg1"/>
                </a:solidFill>
                <a:latin typeface="Helvetica" pitchFamily="2" charset="0"/>
              </a:rPr>
              <a:t> = databas</a:t>
            </a:r>
            <a:r>
              <a:rPr lang="en-US" altLang="zh-CN" sz="1400" dirty="0">
                <a:solidFill>
                  <a:schemeClr val="bg1"/>
                </a:solidFill>
                <a:latin typeface="Helvetica" pitchFamily="2" charset="0"/>
              </a:rPr>
              <a:t>e</a:t>
            </a:r>
            <a:r>
              <a:rPr lang="en-US" sz="1400" dirty="0">
                <a:solidFill>
                  <a:schemeClr val="bg1"/>
                </a:solidFill>
                <a:latin typeface="Helvetica" pitchFamily="2" charset="0"/>
              </a:rPr>
              <a:t>, path = ".")</a:t>
            </a:r>
            <a:endParaRPr lang="en-US" altLang="zh-CN" sz="1400" dirty="0">
              <a:solidFill>
                <a:schemeClr val="bg1"/>
              </a:solidFill>
              <a:latin typeface="Helvetica" pitchFamily="2" charset="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Helvetica" pitchFamily="2" charset="0"/>
              </a:rPr>
              <a:t>&gt;</a:t>
            </a:r>
            <a:r>
              <a:rPr lang="zh-CN" altLang="en-US" sz="14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sz="1400" dirty="0">
                <a:solidFill>
                  <a:schemeClr val="accent6"/>
                </a:solidFill>
                <a:latin typeface="Helvetica" pitchFamily="2" charset="0"/>
              </a:rPr>
              <a:t>write_msp_massbank</a:t>
            </a:r>
            <a:r>
              <a:rPr lang="en-US" sz="1400" dirty="0">
                <a:solidFill>
                  <a:schemeClr val="bg1"/>
                </a:solidFill>
                <a:latin typeface="Helvetica" pitchFamily="2" charset="0"/>
              </a:rPr>
              <a:t>(databas</a:t>
            </a:r>
            <a:r>
              <a:rPr lang="en-US" altLang="zh-CN" sz="1400" dirty="0">
                <a:solidFill>
                  <a:schemeClr val="bg1"/>
                </a:solidFill>
                <a:latin typeface="Helvetica" pitchFamily="2" charset="0"/>
              </a:rPr>
              <a:t>e</a:t>
            </a:r>
            <a:r>
              <a:rPr lang="en-US" sz="1400" dirty="0">
                <a:solidFill>
                  <a:schemeClr val="bg1"/>
                </a:solidFill>
                <a:latin typeface="Helvetica" pitchFamily="2" charset="0"/>
              </a:rPr>
              <a:t> = databas</a:t>
            </a:r>
            <a:r>
              <a:rPr lang="en-US" altLang="zh-CN" sz="1400" dirty="0">
                <a:solidFill>
                  <a:schemeClr val="bg1"/>
                </a:solidFill>
                <a:latin typeface="Helvetica" pitchFamily="2" charset="0"/>
              </a:rPr>
              <a:t>e</a:t>
            </a:r>
            <a:r>
              <a:rPr lang="en-US" sz="1400" dirty="0">
                <a:solidFill>
                  <a:schemeClr val="bg1"/>
                </a:solidFill>
                <a:latin typeface="Helvetica" pitchFamily="2" charset="0"/>
              </a:rPr>
              <a:t>, path = ".")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Helvetica" pitchFamily="2" charset="0"/>
              </a:rPr>
              <a:t>&gt;</a:t>
            </a:r>
            <a:r>
              <a:rPr lang="zh-CN" altLang="en-US" sz="14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sz="1400" dirty="0">
                <a:solidFill>
                  <a:schemeClr val="accent6"/>
                </a:solidFill>
                <a:latin typeface="Helvetica" pitchFamily="2" charset="0"/>
              </a:rPr>
              <a:t>write_msp_gnps</a:t>
            </a:r>
            <a:r>
              <a:rPr lang="en-US" sz="1400" dirty="0">
                <a:solidFill>
                  <a:schemeClr val="bg1"/>
                </a:solidFill>
                <a:latin typeface="Helvetica" pitchFamily="2" charset="0"/>
              </a:rPr>
              <a:t>(databas</a:t>
            </a:r>
            <a:r>
              <a:rPr lang="en-US" altLang="zh-CN" sz="1400" dirty="0">
                <a:solidFill>
                  <a:schemeClr val="bg1"/>
                </a:solidFill>
                <a:latin typeface="Helvetica" pitchFamily="2" charset="0"/>
              </a:rPr>
              <a:t>e</a:t>
            </a:r>
            <a:r>
              <a:rPr lang="en-US" sz="1400" dirty="0">
                <a:solidFill>
                  <a:schemeClr val="bg1"/>
                </a:solidFill>
                <a:latin typeface="Helvetica" pitchFamily="2" charset="0"/>
              </a:rPr>
              <a:t> = databas</a:t>
            </a:r>
            <a:r>
              <a:rPr lang="en-US" altLang="zh-CN" sz="1400" dirty="0">
                <a:solidFill>
                  <a:schemeClr val="bg1"/>
                </a:solidFill>
                <a:latin typeface="Helvetica" pitchFamily="2" charset="0"/>
              </a:rPr>
              <a:t>e</a:t>
            </a:r>
            <a:r>
              <a:rPr lang="en-US" sz="1400" dirty="0">
                <a:solidFill>
                  <a:schemeClr val="bg1"/>
                </a:solidFill>
                <a:latin typeface="Helvetica" pitchFamily="2" charset="0"/>
              </a:rPr>
              <a:t>, path = ".")</a:t>
            </a:r>
          </a:p>
          <a:p>
            <a:endParaRPr lang="en-US" sz="1400" dirty="0">
              <a:solidFill>
                <a:schemeClr val="bg1"/>
              </a:solidFill>
              <a:latin typeface="Helvetica" pitchFamily="2" charset="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Helvetica" pitchFamily="2" charset="0"/>
              </a:rPr>
              <a:t>&gt;</a:t>
            </a:r>
            <a:r>
              <a:rPr lang="zh-CN" altLang="en-US" sz="14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sz="1400" dirty="0">
                <a:solidFill>
                  <a:schemeClr val="accent6"/>
                </a:solidFill>
                <a:latin typeface="Helvetica" pitchFamily="2" charset="0"/>
              </a:rPr>
              <a:t>write_m</a:t>
            </a:r>
            <a:r>
              <a:rPr lang="en-US" altLang="zh-CN" sz="1400" dirty="0">
                <a:solidFill>
                  <a:schemeClr val="accent6"/>
                </a:solidFill>
                <a:latin typeface="Helvetica" pitchFamily="2" charset="0"/>
              </a:rPr>
              <a:t>gf</a:t>
            </a:r>
            <a:r>
              <a:rPr lang="en-US" sz="1400" dirty="0">
                <a:solidFill>
                  <a:schemeClr val="accent6"/>
                </a:solidFill>
                <a:latin typeface="Helvetica" pitchFamily="2" charset="0"/>
              </a:rPr>
              <a:t>_m</a:t>
            </a:r>
            <a:r>
              <a:rPr lang="en-US" altLang="zh-CN" sz="1400" dirty="0">
                <a:solidFill>
                  <a:schemeClr val="accent6"/>
                </a:solidFill>
                <a:latin typeface="Helvetica" pitchFamily="2" charset="0"/>
              </a:rPr>
              <a:t>ona</a:t>
            </a:r>
            <a:r>
              <a:rPr lang="en-US" sz="1400" dirty="0">
                <a:solidFill>
                  <a:schemeClr val="bg1"/>
                </a:solidFill>
                <a:latin typeface="Helvetica" pitchFamily="2" charset="0"/>
              </a:rPr>
              <a:t>(databas</a:t>
            </a:r>
            <a:r>
              <a:rPr lang="en-US" altLang="zh-CN" sz="1400" dirty="0">
                <a:solidFill>
                  <a:schemeClr val="bg1"/>
                </a:solidFill>
                <a:latin typeface="Helvetica" pitchFamily="2" charset="0"/>
              </a:rPr>
              <a:t>e</a:t>
            </a:r>
            <a:r>
              <a:rPr lang="en-US" sz="1400" dirty="0">
                <a:solidFill>
                  <a:schemeClr val="bg1"/>
                </a:solidFill>
                <a:latin typeface="Helvetica" pitchFamily="2" charset="0"/>
              </a:rPr>
              <a:t> = databas</a:t>
            </a:r>
            <a:r>
              <a:rPr lang="en-US" altLang="zh-CN" sz="1400" dirty="0">
                <a:solidFill>
                  <a:schemeClr val="bg1"/>
                </a:solidFill>
                <a:latin typeface="Helvetica" pitchFamily="2" charset="0"/>
              </a:rPr>
              <a:t>e</a:t>
            </a:r>
            <a:r>
              <a:rPr lang="en-US" sz="1400" dirty="0">
                <a:solidFill>
                  <a:schemeClr val="bg1"/>
                </a:solidFill>
                <a:latin typeface="Helvetica" pitchFamily="2" charset="0"/>
              </a:rPr>
              <a:t>, path = ".")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Helvetica" pitchFamily="2" charset="0"/>
              </a:rPr>
              <a:t>&gt;</a:t>
            </a:r>
            <a:r>
              <a:rPr lang="zh-CN" altLang="en-US" sz="14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sz="1400" dirty="0">
                <a:solidFill>
                  <a:schemeClr val="accent6"/>
                </a:solidFill>
                <a:latin typeface="Helvetica" pitchFamily="2" charset="0"/>
              </a:rPr>
              <a:t>write_m</a:t>
            </a:r>
            <a:r>
              <a:rPr lang="en-US" altLang="zh-CN" sz="1400" dirty="0">
                <a:solidFill>
                  <a:schemeClr val="accent6"/>
                </a:solidFill>
                <a:latin typeface="Helvetica" pitchFamily="2" charset="0"/>
              </a:rPr>
              <a:t>gf</a:t>
            </a:r>
            <a:r>
              <a:rPr lang="en-US" sz="1400" dirty="0">
                <a:solidFill>
                  <a:schemeClr val="accent6"/>
                </a:solidFill>
                <a:latin typeface="Helvetica" pitchFamily="2" charset="0"/>
              </a:rPr>
              <a:t>_massbank</a:t>
            </a:r>
            <a:r>
              <a:rPr lang="en-US" sz="1400" dirty="0">
                <a:solidFill>
                  <a:schemeClr val="bg1"/>
                </a:solidFill>
                <a:latin typeface="Helvetica" pitchFamily="2" charset="0"/>
              </a:rPr>
              <a:t>(databas</a:t>
            </a:r>
            <a:r>
              <a:rPr lang="en-US" altLang="zh-CN" sz="1400" dirty="0">
                <a:solidFill>
                  <a:schemeClr val="bg1"/>
                </a:solidFill>
                <a:latin typeface="Helvetica" pitchFamily="2" charset="0"/>
              </a:rPr>
              <a:t>e</a:t>
            </a:r>
            <a:r>
              <a:rPr lang="en-US" sz="1400" dirty="0">
                <a:solidFill>
                  <a:schemeClr val="bg1"/>
                </a:solidFill>
                <a:latin typeface="Helvetica" pitchFamily="2" charset="0"/>
              </a:rPr>
              <a:t> = databas</a:t>
            </a:r>
            <a:r>
              <a:rPr lang="en-US" altLang="zh-CN" sz="1400" dirty="0">
                <a:solidFill>
                  <a:schemeClr val="bg1"/>
                </a:solidFill>
                <a:latin typeface="Helvetica" pitchFamily="2" charset="0"/>
              </a:rPr>
              <a:t>e</a:t>
            </a:r>
            <a:r>
              <a:rPr lang="en-US" sz="1400" dirty="0">
                <a:solidFill>
                  <a:schemeClr val="bg1"/>
                </a:solidFill>
                <a:latin typeface="Helvetica" pitchFamily="2" charset="0"/>
              </a:rPr>
              <a:t>, path = ".")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Helvetica" pitchFamily="2" charset="0"/>
              </a:rPr>
              <a:t>&gt;</a:t>
            </a:r>
            <a:r>
              <a:rPr lang="zh-CN" altLang="en-US" sz="14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sz="1400" dirty="0">
                <a:solidFill>
                  <a:schemeClr val="accent6"/>
                </a:solidFill>
                <a:latin typeface="Helvetica" pitchFamily="2" charset="0"/>
              </a:rPr>
              <a:t>write_m</a:t>
            </a:r>
            <a:r>
              <a:rPr lang="en-US" altLang="zh-CN" sz="1400" dirty="0">
                <a:solidFill>
                  <a:schemeClr val="accent6"/>
                </a:solidFill>
                <a:latin typeface="Helvetica" pitchFamily="2" charset="0"/>
              </a:rPr>
              <a:t>gf</a:t>
            </a:r>
            <a:r>
              <a:rPr lang="en-US" sz="1400" dirty="0">
                <a:solidFill>
                  <a:schemeClr val="accent6"/>
                </a:solidFill>
                <a:latin typeface="Helvetica" pitchFamily="2" charset="0"/>
              </a:rPr>
              <a:t>_gnps</a:t>
            </a:r>
            <a:r>
              <a:rPr lang="en-US" sz="1400" dirty="0">
                <a:solidFill>
                  <a:schemeClr val="bg1"/>
                </a:solidFill>
                <a:latin typeface="Helvetica" pitchFamily="2" charset="0"/>
              </a:rPr>
              <a:t>(databas</a:t>
            </a:r>
            <a:r>
              <a:rPr lang="en-US" altLang="zh-CN" sz="1400" dirty="0">
                <a:solidFill>
                  <a:schemeClr val="bg1"/>
                </a:solidFill>
                <a:latin typeface="Helvetica" pitchFamily="2" charset="0"/>
              </a:rPr>
              <a:t>e</a:t>
            </a:r>
            <a:r>
              <a:rPr lang="en-US" sz="1400" dirty="0">
                <a:solidFill>
                  <a:schemeClr val="bg1"/>
                </a:solidFill>
                <a:latin typeface="Helvetica" pitchFamily="2" charset="0"/>
              </a:rPr>
              <a:t> = databas</a:t>
            </a:r>
            <a:r>
              <a:rPr lang="en-US" altLang="zh-CN" sz="1400" dirty="0">
                <a:solidFill>
                  <a:schemeClr val="bg1"/>
                </a:solidFill>
                <a:latin typeface="Helvetica" pitchFamily="2" charset="0"/>
              </a:rPr>
              <a:t>e</a:t>
            </a:r>
            <a:r>
              <a:rPr lang="en-US" sz="1400" dirty="0">
                <a:solidFill>
                  <a:schemeClr val="bg1"/>
                </a:solidFill>
                <a:latin typeface="Helvetica" pitchFamily="2" charset="0"/>
              </a:rPr>
              <a:t>, path = ".")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BFC0A0-94FD-C445-8C15-42DEC0F5D004}"/>
              </a:ext>
            </a:extLst>
          </p:cNvPr>
          <p:cNvSpPr txBox="1"/>
          <p:nvPr/>
        </p:nvSpPr>
        <p:spPr>
          <a:xfrm>
            <a:off x="6317358" y="1434989"/>
            <a:ext cx="5854262" cy="24622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Helvetica" pitchFamily="2" charset="0"/>
              </a:rPr>
              <a:t>&gt;</a:t>
            </a:r>
            <a:r>
              <a:rPr lang="zh-CN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Helvetica" pitchFamily="2" charset="0"/>
              </a:rPr>
              <a:t>massbank_database &lt;-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Helvetica" pitchFamily="2" charset="0"/>
              </a:rPr>
              <a:t>&gt;</a:t>
            </a:r>
            <a:r>
              <a:rPr lang="zh-CN" altLang="en-US" sz="14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zh-CN" sz="1400" dirty="0">
                <a:solidFill>
                  <a:schemeClr val="accent6"/>
                </a:solidFill>
                <a:latin typeface="Helvetica" pitchFamily="2" charset="0"/>
              </a:rPr>
              <a:t>construct_mona_database</a:t>
            </a:r>
            <a:r>
              <a:rPr lang="en-US" altLang="zh-CN" sz="1400" dirty="0">
                <a:solidFill>
                  <a:schemeClr val="bg1"/>
                </a:solidFill>
                <a:latin typeface="Helvetica" pitchFamily="2" charset="0"/>
              </a:rPr>
              <a:t>(file = “MassBank.msp”, </a:t>
            </a:r>
          </a:p>
          <a:p>
            <a:r>
              <a:rPr lang="zh-CN" altLang="en-US" sz="1400" dirty="0">
                <a:solidFill>
                  <a:schemeClr val="bg1"/>
                </a:solidFill>
                <a:latin typeface="Helvetica" pitchFamily="2" charset="0"/>
              </a:rPr>
              <a:t>   </a:t>
            </a:r>
            <a:r>
              <a:rPr lang="en-US" altLang="zh-CN" sz="1400" dirty="0">
                <a:solidFill>
                  <a:schemeClr val="bg1"/>
                </a:solidFill>
                <a:latin typeface="Helvetica" pitchFamily="2" charset="0"/>
              </a:rPr>
              <a:t>source = ”MassBank")</a:t>
            </a:r>
          </a:p>
          <a:p>
            <a:endParaRPr lang="en-US" sz="1400" dirty="0">
              <a:solidFill>
                <a:schemeClr val="bg1"/>
              </a:solidFill>
              <a:latin typeface="Helvetica" pitchFamily="2" charset="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Helvetica" pitchFamily="2" charset="0"/>
              </a:rPr>
              <a:t>&gt;</a:t>
            </a:r>
            <a:r>
              <a:rPr lang="zh-CN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Helvetica" pitchFamily="2" charset="0"/>
              </a:rPr>
              <a:t>mona_database &lt;- </a:t>
            </a:r>
          </a:p>
          <a:p>
            <a:r>
              <a:rPr lang="zh-CN" altLang="en-US" sz="1400" dirty="0">
                <a:solidFill>
                  <a:schemeClr val="bg1"/>
                </a:solidFill>
                <a:latin typeface="Helvetica" pitchFamily="2" charset="0"/>
              </a:rPr>
              <a:t>   </a:t>
            </a:r>
            <a:r>
              <a:rPr lang="en-US" altLang="zh-CN" sz="1400" dirty="0">
                <a:solidFill>
                  <a:schemeClr val="accent6"/>
                </a:solidFill>
                <a:latin typeface="Helvetica" pitchFamily="2" charset="0"/>
              </a:rPr>
              <a:t>construct_mona_database</a:t>
            </a:r>
            <a:r>
              <a:rPr lang="en-US" altLang="zh-CN" sz="1400" dirty="0">
                <a:solidFill>
                  <a:schemeClr val="bg1"/>
                </a:solidFill>
                <a:latin typeface="Helvetica" pitchFamily="2" charset="0"/>
              </a:rPr>
              <a:t>(file = “MoNA.msp”, </a:t>
            </a:r>
          </a:p>
          <a:p>
            <a:r>
              <a:rPr lang="zh-CN" altLang="en-US" sz="1400" dirty="0">
                <a:solidFill>
                  <a:schemeClr val="bg1"/>
                </a:solidFill>
                <a:latin typeface="Helvetica" pitchFamily="2" charset="0"/>
              </a:rPr>
              <a:t>   </a:t>
            </a:r>
            <a:r>
              <a:rPr lang="en-US" altLang="zh-CN" sz="1400" dirty="0">
                <a:solidFill>
                  <a:schemeClr val="bg1"/>
                </a:solidFill>
                <a:latin typeface="Helvetica" pitchFamily="2" charset="0"/>
              </a:rPr>
              <a:t>source = "MoNA")</a:t>
            </a:r>
          </a:p>
          <a:p>
            <a:endParaRPr lang="en-US" altLang="zh-CN" sz="1400" dirty="0">
              <a:solidFill>
                <a:schemeClr val="bg1"/>
              </a:solidFill>
              <a:latin typeface="Helvetica" pitchFamily="2" charset="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Helvetica" pitchFamily="2" charset="0"/>
              </a:rPr>
              <a:t>&gt;</a:t>
            </a:r>
            <a:r>
              <a:rPr lang="zh-CN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Helvetica" pitchFamily="2" charset="0"/>
              </a:rPr>
              <a:t>gnps_database &lt;- </a:t>
            </a:r>
          </a:p>
          <a:p>
            <a:r>
              <a:rPr lang="zh-CN" altLang="en-US" sz="1400" dirty="0">
                <a:solidFill>
                  <a:schemeClr val="bg1"/>
                </a:solidFill>
                <a:latin typeface="Helvetica" pitchFamily="2" charset="0"/>
              </a:rPr>
              <a:t>   </a:t>
            </a:r>
            <a:r>
              <a:rPr lang="en-US" altLang="zh-CN" sz="1400" dirty="0">
                <a:solidFill>
                  <a:schemeClr val="accent6"/>
                </a:solidFill>
                <a:latin typeface="Helvetica" pitchFamily="2" charset="0"/>
              </a:rPr>
              <a:t>construct_gnps_database</a:t>
            </a:r>
            <a:r>
              <a:rPr lang="en-US" altLang="zh-CN" sz="1400" dirty="0">
                <a:solidFill>
                  <a:schemeClr val="bg1"/>
                </a:solidFill>
                <a:latin typeface="Helvetica" pitchFamily="2" charset="0"/>
              </a:rPr>
              <a:t>(file = “GNPS.msp”, </a:t>
            </a:r>
          </a:p>
          <a:p>
            <a:r>
              <a:rPr lang="zh-CN" altLang="en-US" sz="1400" dirty="0">
                <a:solidFill>
                  <a:schemeClr val="bg1"/>
                </a:solidFill>
                <a:latin typeface="Helvetica" pitchFamily="2" charset="0"/>
              </a:rPr>
              <a:t>   </a:t>
            </a:r>
            <a:r>
              <a:rPr lang="en-US" altLang="zh-CN" sz="1400" dirty="0">
                <a:solidFill>
                  <a:schemeClr val="bg1"/>
                </a:solidFill>
                <a:latin typeface="Helvetica" pitchFamily="2" charset="0"/>
              </a:rPr>
              <a:t>source = ”GNPS")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48DC23C-1D33-0745-AC38-8472E34545F6}"/>
              </a:ext>
            </a:extLst>
          </p:cNvPr>
          <p:cNvSpPr/>
          <p:nvPr/>
        </p:nvSpPr>
        <p:spPr>
          <a:xfrm>
            <a:off x="6847327" y="541553"/>
            <a:ext cx="1774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Helvetica" pitchFamily="2" charset="0"/>
                <a:ea typeface="Segoe UI Emoji" panose="020B0502040204020203" pitchFamily="34" charset="0"/>
              </a:rPr>
              <a:t>Example</a:t>
            </a:r>
            <a:r>
              <a:rPr lang="zh-CN" altLang="en-US" b="1" dirty="0">
                <a:latin typeface="Helvetica" pitchFamily="2" charset="0"/>
                <a:ea typeface="Segoe UI Emoji" panose="020B0502040204020203" pitchFamily="34" charset="0"/>
              </a:rPr>
              <a:t> </a:t>
            </a:r>
            <a:r>
              <a:rPr lang="en-US" altLang="zh-CN" b="1" dirty="0">
                <a:latin typeface="Helvetica" pitchFamily="2" charset="0"/>
                <a:ea typeface="Segoe UI Emoji" panose="020B0502040204020203" pitchFamily="34" charset="0"/>
              </a:rPr>
              <a:t>Code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5D4075C-EA48-2D4B-B4D4-CFD6BA4E91F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55350" y="495688"/>
            <a:ext cx="484459" cy="48445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02CDA67E-7958-6643-9FD7-C152390982CA}"/>
              </a:ext>
            </a:extLst>
          </p:cNvPr>
          <p:cNvSpPr/>
          <p:nvPr/>
        </p:nvSpPr>
        <p:spPr>
          <a:xfrm>
            <a:off x="6317358" y="1063806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altLang="zh-CN" b="1" dirty="0">
                <a:solidFill>
                  <a:srgbClr val="000000"/>
                </a:solidFill>
                <a:latin typeface="Helvetica" pitchFamily="2" charset="0"/>
              </a:rPr>
              <a:t>Read</a:t>
            </a:r>
            <a:r>
              <a:rPr lang="zh-CN" altLang="en-US" b="1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Helvetica" pitchFamily="2" charset="0"/>
              </a:rPr>
              <a:t>databases</a:t>
            </a:r>
            <a:r>
              <a:rPr lang="zh-CN" altLang="en-US" b="1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Helvetica" pitchFamily="2" charset="0"/>
              </a:rPr>
              <a:t>from</a:t>
            </a:r>
            <a:r>
              <a:rPr lang="zh-CN" altLang="en-US" b="1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Helvetica" pitchFamily="2" charset="0"/>
              </a:rPr>
              <a:t>other</a:t>
            </a:r>
            <a:r>
              <a:rPr lang="zh-CN" altLang="en-US" b="1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Helvetica" pitchFamily="2" charset="0"/>
              </a:rPr>
              <a:t>tools</a:t>
            </a:r>
            <a:endParaRPr lang="en-US" b="1" dirty="0">
              <a:latin typeface="Helvetica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6C8B5AF-45BE-4041-9A6F-7282E976BF42}"/>
              </a:ext>
            </a:extLst>
          </p:cNvPr>
          <p:cNvSpPr/>
          <p:nvPr/>
        </p:nvSpPr>
        <p:spPr>
          <a:xfrm>
            <a:off x="6317358" y="4179222"/>
            <a:ext cx="3762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altLang="zh-CN" b="1" dirty="0">
                <a:solidFill>
                  <a:srgbClr val="000000"/>
                </a:solidFill>
                <a:latin typeface="Helvetica" pitchFamily="2" charset="0"/>
              </a:rPr>
              <a:t>Output</a:t>
            </a:r>
            <a:r>
              <a:rPr lang="zh-CN" altLang="en-US" b="1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Helvetica" pitchFamily="2" charset="0"/>
              </a:rPr>
              <a:t>databases</a:t>
            </a:r>
            <a:r>
              <a:rPr lang="zh-CN" altLang="en-US" b="1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Helvetica" pitchFamily="2" charset="0"/>
              </a:rPr>
              <a:t>for</a:t>
            </a:r>
            <a:r>
              <a:rPr lang="zh-CN" altLang="en-US" b="1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Helvetica" pitchFamily="2" charset="0"/>
              </a:rPr>
              <a:t>other</a:t>
            </a:r>
            <a:r>
              <a:rPr lang="zh-CN" altLang="en-US" b="1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Helvetica" pitchFamily="2" charset="0"/>
              </a:rPr>
              <a:t>tools</a:t>
            </a:r>
            <a:endParaRPr lang="en-US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959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8125</TotalTime>
  <Words>1887</Words>
  <Application>Microsoft Macintosh PowerPoint</Application>
  <PresentationFormat>Widescreen</PresentationFormat>
  <Paragraphs>408</Paragraphs>
  <Slides>30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Century Gothic</vt:lpstr>
      <vt:lpstr>Helvetica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Xiaotao Shen</dc:creator>
  <cp:lastModifiedBy>Xiaotao Shen</cp:lastModifiedBy>
  <cp:revision>1017</cp:revision>
  <dcterms:created xsi:type="dcterms:W3CDTF">2020-05-08T04:53:53Z</dcterms:created>
  <dcterms:modified xsi:type="dcterms:W3CDTF">2021-11-01T06:54:04Z</dcterms:modified>
</cp:coreProperties>
</file>